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2" r:id="rId2"/>
    <p:sldId id="291" r:id="rId3"/>
    <p:sldId id="28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290" r:id="rId13"/>
    <p:sldId id="279" r:id="rId14"/>
    <p:sldId id="280" r:id="rId15"/>
    <p:sldId id="281" r:id="rId16"/>
    <p:sldId id="282" r:id="rId17"/>
    <p:sldId id="258" r:id="rId18"/>
    <p:sldId id="259" r:id="rId19"/>
    <p:sldId id="260" r:id="rId20"/>
    <p:sldId id="285" r:id="rId21"/>
    <p:sldId id="286" r:id="rId22"/>
    <p:sldId id="284" r:id="rId23"/>
    <p:sldId id="261" r:id="rId24"/>
    <p:sldId id="262" r:id="rId25"/>
    <p:sldId id="287" r:id="rId26"/>
    <p:sldId id="263" r:id="rId27"/>
    <p:sldId id="264" r:id="rId28"/>
    <p:sldId id="265" r:id="rId29"/>
    <p:sldId id="266" r:id="rId30"/>
    <p:sldId id="293" r:id="rId31"/>
    <p:sldId id="278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7501E84-1D48-490E-80EA-497B2B429368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9EF1657-E34E-42A0-8639-BBCA01D90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49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172F3A5-DABB-41A9-99E5-C1DDCE4CDFDA}" type="slidenum">
              <a:rPr lang="en-US" sz="1200">
                <a:cs typeface="Arial" charset="0"/>
              </a:rPr>
              <a:pPr algn="r" eaLnBrk="1" hangingPunct="1"/>
              <a:t>14</a:t>
            </a:fld>
            <a:endParaRPr lang="en-US" sz="1200">
              <a:cs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43C71A5-C82B-409E-B7EA-5F1218BB3DA3}" type="slidenum">
              <a:rPr lang="en-US" sz="1200">
                <a:cs typeface="Arial" charset="0"/>
              </a:rPr>
              <a:pPr algn="r" eaLnBrk="1" hangingPunct="1"/>
              <a:t>15</a:t>
            </a:fld>
            <a:endParaRPr lang="en-US" sz="1200">
              <a:cs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F790-900A-4AC1-A740-3B01FEA0CA8B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30ED-CD8F-4650-BBD3-7EA7F87C1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FCD49-BEB5-4428-99E5-A48812E3EF8C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AF095-F762-40D4-8127-E956B0932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5087-A0A6-472E-AD1B-4A4C2459A356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A7A5-89CD-47CE-9CFA-F6F42B121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9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3036-8364-4896-A2A0-2262A2B1668F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DB0EA-82F7-4BBA-9D57-F021E286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D2FB-A7A9-4533-B8A8-96F7E9C5EFCE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F2802-81DA-4FF8-A131-5E7579814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35330-E78F-4E62-9BFD-423DB5BEB90B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9D28C-7F84-4F64-9AEA-34B06B99D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111B9-B9A2-4483-AC99-3BABD0547B21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15178-20E7-4EDA-B8F0-D41BEA639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0EF4-077A-44CC-9D49-2893F5D4ED3A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1C1E7-91D0-4695-A55A-28075CD70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0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CD09-54A5-4EE8-A903-FCB0AEB43473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7C2B6-7579-441A-841B-7C984AFF4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3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00EF-83EB-4B6C-BF0E-BCB600D66CF6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63C8-8CB3-4D99-AB84-FA0ADE6C7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1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90E78-88B9-49C9-9520-E3A367D8076C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1D18-EC28-4464-A4C8-DE0A4805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3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70762D-25C0-4944-B538-2CBE49678C75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EB75648-29A3-43CB-8618-2C0919A5E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mt.indiaobservatory.org.in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mt.indiaobservatory.org.in/" TargetMode="External"/><Relationship Id="rId2" Type="http://schemas.openxmlformats.org/officeDocument/2006/relationships/hyperlink" Target="https://www.indiaobservatory.org.in/tool/gm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54" y="10236"/>
            <a:ext cx="6638046" cy="684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1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15" y="-184416"/>
            <a:ext cx="9382126" cy="715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-36676"/>
            <a:ext cx="537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 monsoon Ground Water flow of </a:t>
            </a:r>
            <a:r>
              <a:rPr lang="en-US" b="1" dirty="0" err="1" smtClean="0"/>
              <a:t>Mandalgarh</a:t>
            </a:r>
            <a:r>
              <a:rPr lang="en-US" b="1" dirty="0" smtClean="0"/>
              <a:t> Block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2863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23" y="-206472"/>
            <a:ext cx="9382125" cy="71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2400" y="-36676"/>
            <a:ext cx="838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Recharge potentiality based on Pre monsoon Ground Water flow of </a:t>
            </a:r>
            <a:r>
              <a:rPr lang="en-US" b="1" dirty="0" err="1" smtClean="0"/>
              <a:t>Mandalgarh</a:t>
            </a:r>
            <a:r>
              <a:rPr lang="en-US" b="1" dirty="0" smtClean="0"/>
              <a:t> Block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2940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Post monsoon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610600" cy="4525963"/>
          </a:xfrm>
        </p:spPr>
        <p:txBody>
          <a:bodyPr/>
          <a:lstStyle/>
          <a:p>
            <a:r>
              <a:rPr lang="en-US" dirty="0" smtClean="0"/>
              <a:t>Will collect all the wells monitored in pre-monsoon for data consistency</a:t>
            </a:r>
          </a:p>
          <a:p>
            <a:r>
              <a:rPr lang="en-US" dirty="0" smtClean="0"/>
              <a:t>New wells and new locations to increase the coverage</a:t>
            </a:r>
          </a:p>
          <a:p>
            <a:r>
              <a:rPr lang="en-US" dirty="0" smtClean="0"/>
              <a:t>This will provide additional analysis on </a:t>
            </a:r>
          </a:p>
          <a:p>
            <a:pPr lvl="1"/>
            <a:r>
              <a:rPr lang="en-US" dirty="0" smtClean="0"/>
              <a:t>Capturing water level fluctuation</a:t>
            </a:r>
          </a:p>
          <a:p>
            <a:pPr lvl="1"/>
            <a:r>
              <a:rPr lang="en-US" dirty="0" smtClean="0"/>
              <a:t>Rainfall-Recharge correlation</a:t>
            </a:r>
          </a:p>
          <a:p>
            <a:pPr lvl="1"/>
            <a:r>
              <a:rPr lang="en-US" dirty="0" smtClean="0"/>
              <a:t>Accuracy increase of Decision support tool (CLART)</a:t>
            </a:r>
          </a:p>
          <a:p>
            <a:pPr lvl="1"/>
            <a:r>
              <a:rPr lang="en-US" dirty="0" smtClean="0"/>
              <a:t>Help in water budgeting at village</a:t>
            </a:r>
          </a:p>
          <a:p>
            <a:pPr lvl="1"/>
            <a:r>
              <a:rPr lang="en-US" dirty="0" smtClean="0"/>
              <a:t>Water quality assessment (pilot)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Protocols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 least one well per village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 possible choose </a:t>
            </a:r>
            <a:r>
              <a:rPr lang="en-US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wells far apart from each other in the same village.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 should be able to measure these wells twice a year in the next few years.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 a well is dry, please note the total depth of the well so that we know up to what depth below ground there is no water.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Take the GPS measurement at the ground level and note the depth to water level also from this same point.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 water level in meters.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 there is a motor connected to the well, please ensure a minimum of 24 </a:t>
            </a:r>
            <a:r>
              <a:rPr lang="en-US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hrs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gap between the motor being run and the depth being measured.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 you are equipped and experienced in measuring bore well depths then you are welcome to record depth of bore wells also. Otherwise, you can stick to open wells.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data collection period is 12</a:t>
            </a:r>
            <a:r>
              <a:rPr lang="en-US" sz="18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October 2020 to 24</a:t>
            </a:r>
            <a:r>
              <a:rPr lang="en-US" sz="18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October 2020. In case the rain is ongoing in your location, please collect data 5 days after the rain stop  </a:t>
            </a:r>
            <a:b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 lIns="91434" tIns="45717" rIns="91434" bIns="45717"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PROCEDURE OF WELL MEASUREMENT</a:t>
            </a:r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 flipV="1">
            <a:off x="5715000" y="2971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Rectangle 6" descr="Water droplets"/>
          <p:cNvSpPr>
            <a:spLocks noChangeArrowheads="1"/>
          </p:cNvSpPr>
          <p:nvPr/>
        </p:nvSpPr>
        <p:spPr bwMode="auto">
          <a:xfrm>
            <a:off x="3657600" y="4800600"/>
            <a:ext cx="2057400" cy="2057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01" name="Rectangle 7" descr="Woven mat"/>
          <p:cNvSpPr>
            <a:spLocks noChangeArrowheads="1"/>
          </p:cNvSpPr>
          <p:nvPr/>
        </p:nvSpPr>
        <p:spPr bwMode="auto">
          <a:xfrm>
            <a:off x="0" y="2971800"/>
            <a:ext cx="3657600" cy="685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  <a:cs typeface="Arial" charset="0"/>
              </a:rPr>
              <a:t>SOIL</a:t>
            </a:r>
          </a:p>
        </p:txBody>
      </p:sp>
      <p:sp>
        <p:nvSpPr>
          <p:cNvPr id="4102" name="Rectangle 8" descr="Oak"/>
          <p:cNvSpPr>
            <a:spLocks noChangeArrowheads="1"/>
          </p:cNvSpPr>
          <p:nvPr/>
        </p:nvSpPr>
        <p:spPr bwMode="auto">
          <a:xfrm>
            <a:off x="0" y="3657600"/>
            <a:ext cx="3657600" cy="23622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cs typeface="Arial" charset="0"/>
              </a:rPr>
              <a:t>ROCK1</a:t>
            </a:r>
          </a:p>
        </p:txBody>
      </p:sp>
      <p:sp>
        <p:nvSpPr>
          <p:cNvPr id="4103" name="Rectangle 9" descr="Granite"/>
          <p:cNvSpPr>
            <a:spLocks noChangeArrowheads="1"/>
          </p:cNvSpPr>
          <p:nvPr/>
        </p:nvSpPr>
        <p:spPr bwMode="auto">
          <a:xfrm>
            <a:off x="0" y="6019800"/>
            <a:ext cx="3657600" cy="8382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cs typeface="Arial" charset="0"/>
              </a:rPr>
              <a:t>ROCK2</a:t>
            </a:r>
          </a:p>
        </p:txBody>
      </p:sp>
      <p:sp>
        <p:nvSpPr>
          <p:cNvPr id="4104" name="Line 10"/>
          <p:cNvSpPr>
            <a:spLocks noChangeShapeType="1"/>
          </p:cNvSpPr>
          <p:nvPr/>
        </p:nvSpPr>
        <p:spPr bwMode="auto">
          <a:xfrm>
            <a:off x="5715000" y="3657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11"/>
          <p:cNvSpPr>
            <a:spLocks noChangeShapeType="1"/>
          </p:cNvSpPr>
          <p:nvPr/>
        </p:nvSpPr>
        <p:spPr bwMode="auto">
          <a:xfrm>
            <a:off x="5715000" y="4800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2"/>
          <p:cNvSpPr>
            <a:spLocks noChangeShapeType="1"/>
          </p:cNvSpPr>
          <p:nvPr/>
        </p:nvSpPr>
        <p:spPr bwMode="auto">
          <a:xfrm>
            <a:off x="5715000" y="2971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>
            <a:off x="5715000" y="48006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AutoShape 15"/>
          <p:cNvSpPr>
            <a:spLocks noChangeArrowheads="1"/>
          </p:cNvSpPr>
          <p:nvPr/>
        </p:nvSpPr>
        <p:spPr bwMode="auto">
          <a:xfrm>
            <a:off x="5791200" y="2971800"/>
            <a:ext cx="76200" cy="685800"/>
          </a:xfrm>
          <a:prstGeom prst="upDownArrow">
            <a:avLst>
              <a:gd name="adj1" fmla="val 50000"/>
              <a:gd name="adj2" fmla="val 18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09" name="AutoShape 16"/>
          <p:cNvSpPr>
            <a:spLocks noChangeArrowheads="1"/>
          </p:cNvSpPr>
          <p:nvPr/>
        </p:nvSpPr>
        <p:spPr bwMode="auto">
          <a:xfrm>
            <a:off x="7620000" y="2971800"/>
            <a:ext cx="76200" cy="1828800"/>
          </a:xfrm>
          <a:prstGeom prst="upDownArrow">
            <a:avLst>
              <a:gd name="adj1" fmla="val 50000"/>
              <a:gd name="adj2" fmla="val 48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6019800" y="3200400"/>
            <a:ext cx="1155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>
                <a:cs typeface="Arial" charset="0"/>
              </a:rPr>
              <a:t>DEPTH OF SOIL</a:t>
            </a:r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auto">
          <a:xfrm>
            <a:off x="5838825" y="33242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Text Box 20"/>
          <p:cNvSpPr txBox="1">
            <a:spLocks noChangeArrowheads="1"/>
          </p:cNvSpPr>
          <p:nvPr/>
        </p:nvSpPr>
        <p:spPr bwMode="auto">
          <a:xfrm>
            <a:off x="5715000" y="4114800"/>
            <a:ext cx="1770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>
                <a:cs typeface="Arial" charset="0"/>
              </a:rPr>
              <a:t>DEPTH OF WATER LEVEL</a:t>
            </a:r>
          </a:p>
        </p:txBody>
      </p:sp>
      <p:sp>
        <p:nvSpPr>
          <p:cNvPr id="4113" name="Line 21"/>
          <p:cNvSpPr>
            <a:spLocks noChangeShapeType="1"/>
          </p:cNvSpPr>
          <p:nvPr/>
        </p:nvSpPr>
        <p:spPr bwMode="auto">
          <a:xfrm>
            <a:off x="7391400" y="4229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Text Box 23"/>
          <p:cNvSpPr txBox="1">
            <a:spLocks noChangeArrowheads="1"/>
          </p:cNvSpPr>
          <p:nvPr/>
        </p:nvSpPr>
        <p:spPr bwMode="auto">
          <a:xfrm>
            <a:off x="2679700" y="2695575"/>
            <a:ext cx="67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Mobile</a:t>
            </a:r>
          </a:p>
        </p:txBody>
      </p:sp>
      <p:sp>
        <p:nvSpPr>
          <p:cNvPr id="4115" name="Rectangle 24"/>
          <p:cNvSpPr>
            <a:spLocks noChangeArrowheads="1"/>
          </p:cNvSpPr>
          <p:nvPr/>
        </p:nvSpPr>
        <p:spPr bwMode="auto">
          <a:xfrm rot="-5400000">
            <a:off x="5530850" y="2724150"/>
            <a:ext cx="419100" cy="76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16" name="Oval 27"/>
          <p:cNvSpPr>
            <a:spLocks noChangeArrowheads="1"/>
          </p:cNvSpPr>
          <p:nvPr/>
        </p:nvSpPr>
        <p:spPr bwMode="auto">
          <a:xfrm>
            <a:off x="3314700" y="2019300"/>
            <a:ext cx="2286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17" name="Line 28"/>
          <p:cNvSpPr>
            <a:spLocks noChangeShapeType="1"/>
          </p:cNvSpPr>
          <p:nvPr/>
        </p:nvSpPr>
        <p:spPr bwMode="auto">
          <a:xfrm>
            <a:off x="3429000" y="22479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Line 30"/>
          <p:cNvSpPr>
            <a:spLocks noChangeShapeType="1"/>
          </p:cNvSpPr>
          <p:nvPr/>
        </p:nvSpPr>
        <p:spPr bwMode="auto">
          <a:xfrm flipH="1" flipV="1">
            <a:off x="3124200" y="22479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Line 31"/>
          <p:cNvSpPr>
            <a:spLocks noChangeShapeType="1"/>
          </p:cNvSpPr>
          <p:nvPr/>
        </p:nvSpPr>
        <p:spPr bwMode="auto">
          <a:xfrm>
            <a:off x="3429000" y="23241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0" name="Oval 35"/>
          <p:cNvSpPr>
            <a:spLocks noChangeArrowheads="1"/>
          </p:cNvSpPr>
          <p:nvPr/>
        </p:nvSpPr>
        <p:spPr bwMode="auto">
          <a:xfrm>
            <a:off x="3298825" y="20669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21" name="Oval 36"/>
          <p:cNvSpPr>
            <a:spLocks noChangeArrowheads="1"/>
          </p:cNvSpPr>
          <p:nvPr/>
        </p:nvSpPr>
        <p:spPr bwMode="auto">
          <a:xfrm>
            <a:off x="3482975" y="20605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22" name="Freeform 37"/>
          <p:cNvSpPr>
            <a:spLocks/>
          </p:cNvSpPr>
          <p:nvPr/>
        </p:nvSpPr>
        <p:spPr bwMode="auto">
          <a:xfrm rot="2261655">
            <a:off x="3397250" y="2136775"/>
            <a:ext cx="74613" cy="96838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2147483647 h 56"/>
              <a:gd name="T4" fmla="*/ 2147483647 w 56"/>
              <a:gd name="T5" fmla="*/ 0 h 56"/>
              <a:gd name="T6" fmla="*/ 0 60000 65536"/>
              <a:gd name="T7" fmla="*/ 0 60000 65536"/>
              <a:gd name="T8" fmla="*/ 0 60000 65536"/>
              <a:gd name="T9" fmla="*/ 0 w 56"/>
              <a:gd name="T10" fmla="*/ 0 h 56"/>
              <a:gd name="T11" fmla="*/ 56 w 5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56">
                <a:moveTo>
                  <a:pt x="0" y="48"/>
                </a:moveTo>
                <a:cubicBezTo>
                  <a:pt x="20" y="52"/>
                  <a:pt x="40" y="56"/>
                  <a:pt x="48" y="48"/>
                </a:cubicBezTo>
                <a:cubicBezTo>
                  <a:pt x="56" y="40"/>
                  <a:pt x="48" y="8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3" name="Line 40"/>
          <p:cNvSpPr>
            <a:spLocks noChangeShapeType="1"/>
          </p:cNvSpPr>
          <p:nvPr/>
        </p:nvSpPr>
        <p:spPr bwMode="auto">
          <a:xfrm flipH="1" flipV="1">
            <a:off x="3048000" y="21717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4" name="Line 42"/>
          <p:cNvSpPr>
            <a:spLocks noChangeShapeType="1"/>
          </p:cNvSpPr>
          <p:nvPr/>
        </p:nvSpPr>
        <p:spPr bwMode="auto">
          <a:xfrm flipH="1">
            <a:off x="3657600" y="21717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Line 43"/>
          <p:cNvSpPr>
            <a:spLocks noChangeShapeType="1"/>
          </p:cNvSpPr>
          <p:nvPr/>
        </p:nvSpPr>
        <p:spPr bwMode="auto">
          <a:xfrm flipH="1">
            <a:off x="3657600" y="22479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Line 44"/>
          <p:cNvSpPr>
            <a:spLocks noChangeShapeType="1"/>
          </p:cNvSpPr>
          <p:nvPr/>
        </p:nvSpPr>
        <p:spPr bwMode="auto">
          <a:xfrm flipH="1" flipV="1">
            <a:off x="3048000" y="22479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Line 45"/>
          <p:cNvSpPr>
            <a:spLocks noChangeShapeType="1"/>
          </p:cNvSpPr>
          <p:nvPr/>
        </p:nvSpPr>
        <p:spPr bwMode="auto">
          <a:xfrm flipH="1">
            <a:off x="3048000" y="22479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8" name="Line 46"/>
          <p:cNvSpPr>
            <a:spLocks noChangeShapeType="1"/>
          </p:cNvSpPr>
          <p:nvPr/>
        </p:nvSpPr>
        <p:spPr bwMode="auto">
          <a:xfrm flipH="1">
            <a:off x="3200400" y="28575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9" name="Line 47"/>
          <p:cNvSpPr>
            <a:spLocks noChangeShapeType="1"/>
          </p:cNvSpPr>
          <p:nvPr/>
        </p:nvSpPr>
        <p:spPr bwMode="auto">
          <a:xfrm flipH="1">
            <a:off x="3276600" y="28575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0" name="Line 48"/>
          <p:cNvSpPr>
            <a:spLocks noChangeShapeType="1"/>
          </p:cNvSpPr>
          <p:nvPr/>
        </p:nvSpPr>
        <p:spPr bwMode="auto">
          <a:xfrm flipH="1">
            <a:off x="3581400" y="28575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1" name="Line 49"/>
          <p:cNvSpPr>
            <a:spLocks noChangeShapeType="1"/>
          </p:cNvSpPr>
          <p:nvPr/>
        </p:nvSpPr>
        <p:spPr bwMode="auto">
          <a:xfrm>
            <a:off x="3581400" y="28575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2" name="Line 50"/>
          <p:cNvSpPr>
            <a:spLocks noChangeShapeType="1"/>
          </p:cNvSpPr>
          <p:nvPr/>
        </p:nvSpPr>
        <p:spPr bwMode="auto">
          <a:xfrm flipH="1">
            <a:off x="3505200" y="28575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3" name="Line 51"/>
          <p:cNvSpPr>
            <a:spLocks noChangeShapeType="1"/>
          </p:cNvSpPr>
          <p:nvPr/>
        </p:nvSpPr>
        <p:spPr bwMode="auto">
          <a:xfrm>
            <a:off x="3276600" y="28575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4" name="Line 53"/>
          <p:cNvSpPr>
            <a:spLocks noChangeShapeType="1"/>
          </p:cNvSpPr>
          <p:nvPr/>
        </p:nvSpPr>
        <p:spPr bwMode="auto">
          <a:xfrm flipH="1">
            <a:off x="2286000" y="2511425"/>
            <a:ext cx="1371600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5" name="Oval 54"/>
          <p:cNvSpPr>
            <a:spLocks noChangeArrowheads="1"/>
          </p:cNvSpPr>
          <p:nvPr/>
        </p:nvSpPr>
        <p:spPr bwMode="auto">
          <a:xfrm>
            <a:off x="2133600" y="2667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36" name="Text Box 58"/>
          <p:cNvSpPr txBox="1">
            <a:spLocks noChangeArrowheads="1"/>
          </p:cNvSpPr>
          <p:nvPr/>
        </p:nvSpPr>
        <p:spPr bwMode="auto">
          <a:xfrm>
            <a:off x="685800" y="2667000"/>
            <a:ext cx="1333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>
                <a:cs typeface="Arial" charset="0"/>
              </a:rPr>
              <a:t>MEASURING TAPE</a:t>
            </a:r>
          </a:p>
        </p:txBody>
      </p:sp>
      <p:sp>
        <p:nvSpPr>
          <p:cNvPr id="4137" name="Line 62"/>
          <p:cNvSpPr>
            <a:spLocks noChangeShapeType="1"/>
          </p:cNvSpPr>
          <p:nvPr/>
        </p:nvSpPr>
        <p:spPr bwMode="auto">
          <a:xfrm>
            <a:off x="2159000" y="2743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" name="Rectangle 66"/>
          <p:cNvSpPr>
            <a:spLocks noChangeArrowheads="1"/>
          </p:cNvSpPr>
          <p:nvPr/>
        </p:nvSpPr>
        <p:spPr bwMode="auto">
          <a:xfrm>
            <a:off x="2743200" y="2895600"/>
            <a:ext cx="5334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39" name="AutoShape 71"/>
          <p:cNvSpPr>
            <a:spLocks noChangeArrowheads="1"/>
          </p:cNvSpPr>
          <p:nvPr/>
        </p:nvSpPr>
        <p:spPr bwMode="auto">
          <a:xfrm rot="992806">
            <a:off x="3314700" y="2514600"/>
            <a:ext cx="74613" cy="381000"/>
          </a:xfrm>
          <a:prstGeom prst="parallelogram">
            <a:avLst>
              <a:gd name="adj" fmla="val 25000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40" name="AutoShape 72"/>
          <p:cNvSpPr>
            <a:spLocks noChangeArrowheads="1"/>
          </p:cNvSpPr>
          <p:nvPr/>
        </p:nvSpPr>
        <p:spPr bwMode="auto">
          <a:xfrm rot="8907406" flipH="1" flipV="1">
            <a:off x="3467100" y="2501900"/>
            <a:ext cx="74613" cy="377825"/>
          </a:xfrm>
          <a:prstGeom prst="parallelogram">
            <a:avLst>
              <a:gd name="adj" fmla="val 33769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41" name="AutoShape 73"/>
          <p:cNvSpPr>
            <a:spLocks noChangeArrowheads="1"/>
          </p:cNvSpPr>
          <p:nvPr/>
        </p:nvSpPr>
        <p:spPr bwMode="auto">
          <a:xfrm rot="6227119">
            <a:off x="3237706" y="2115344"/>
            <a:ext cx="74613" cy="339725"/>
          </a:xfrm>
          <a:prstGeom prst="parallelogram">
            <a:avLst>
              <a:gd name="adj" fmla="val 25000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42" name="AutoShape 74"/>
          <p:cNvSpPr>
            <a:spLocks noChangeArrowheads="1"/>
          </p:cNvSpPr>
          <p:nvPr/>
        </p:nvSpPr>
        <p:spPr bwMode="auto">
          <a:xfrm rot="3903051" flipV="1">
            <a:off x="3527425" y="2143125"/>
            <a:ext cx="74613" cy="271463"/>
          </a:xfrm>
          <a:prstGeom prst="parallelogram">
            <a:avLst>
              <a:gd name="adj" fmla="val 25000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9475" y="685800"/>
            <a:ext cx="4129088" cy="160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Do:</a:t>
            </a:r>
          </a:p>
          <a:p>
            <a:pPr>
              <a:defRPr/>
            </a:pPr>
            <a:r>
              <a:rPr lang="en-US" sz="1400" b="1" dirty="0"/>
              <a:t>1. Put the GPS/Mobile on the ground</a:t>
            </a:r>
          </a:p>
          <a:p>
            <a:pPr>
              <a:defRPr/>
            </a:pPr>
            <a:r>
              <a:rPr lang="en-US" sz="1400" b="1" dirty="0"/>
              <a:t>2. Measure the depth to water from the ground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Don’t: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400" b="1" dirty="0"/>
              <a:t>Don’t put the Mobile on parapet wall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400" b="1" dirty="0"/>
              <a:t>Don’t measure the depth from parapet wall</a:t>
            </a:r>
          </a:p>
        </p:txBody>
      </p:sp>
      <p:sp>
        <p:nvSpPr>
          <p:cNvPr id="4144" name="Rectangle 24"/>
          <p:cNvSpPr>
            <a:spLocks noChangeArrowheads="1"/>
          </p:cNvSpPr>
          <p:nvPr/>
        </p:nvSpPr>
        <p:spPr bwMode="auto">
          <a:xfrm rot="-5400000">
            <a:off x="3409950" y="2724150"/>
            <a:ext cx="419100" cy="76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145" name="TextBox 2"/>
          <p:cNvSpPr txBox="1">
            <a:spLocks noChangeArrowheads="1"/>
          </p:cNvSpPr>
          <p:nvPr/>
        </p:nvSpPr>
        <p:spPr bwMode="auto">
          <a:xfrm>
            <a:off x="5778500" y="2573338"/>
            <a:ext cx="1028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Parapet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 lIns="91434" tIns="45717" rIns="91434" bIns="45717"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PROCEDURE OF WELL MEASUREMENT</a:t>
            </a:r>
          </a:p>
        </p:txBody>
      </p:sp>
      <p:sp>
        <p:nvSpPr>
          <p:cNvPr id="5123" name="Line 4"/>
          <p:cNvSpPr>
            <a:spLocks noChangeShapeType="1"/>
          </p:cNvSpPr>
          <p:nvPr/>
        </p:nvSpPr>
        <p:spPr bwMode="auto">
          <a:xfrm flipV="1">
            <a:off x="5715000" y="2971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Rectangle 6" descr="Water droplets"/>
          <p:cNvSpPr>
            <a:spLocks noChangeArrowheads="1"/>
          </p:cNvSpPr>
          <p:nvPr/>
        </p:nvSpPr>
        <p:spPr bwMode="auto">
          <a:xfrm>
            <a:off x="3657600" y="4800600"/>
            <a:ext cx="2057400" cy="2057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25" name="Rectangle 7" descr="Woven mat"/>
          <p:cNvSpPr>
            <a:spLocks noChangeArrowheads="1"/>
          </p:cNvSpPr>
          <p:nvPr/>
        </p:nvSpPr>
        <p:spPr bwMode="auto">
          <a:xfrm>
            <a:off x="0" y="2971800"/>
            <a:ext cx="3657600" cy="685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  <a:cs typeface="Arial" charset="0"/>
              </a:rPr>
              <a:t>SOIL</a:t>
            </a:r>
          </a:p>
        </p:txBody>
      </p:sp>
      <p:sp>
        <p:nvSpPr>
          <p:cNvPr id="5126" name="Rectangle 8" descr="Oak"/>
          <p:cNvSpPr>
            <a:spLocks noChangeArrowheads="1"/>
          </p:cNvSpPr>
          <p:nvPr/>
        </p:nvSpPr>
        <p:spPr bwMode="auto">
          <a:xfrm>
            <a:off x="0" y="3657600"/>
            <a:ext cx="3657600" cy="23622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cs typeface="Arial" charset="0"/>
              </a:rPr>
              <a:t>ROCK1</a:t>
            </a:r>
          </a:p>
        </p:txBody>
      </p:sp>
      <p:sp>
        <p:nvSpPr>
          <p:cNvPr id="5127" name="Rectangle 9" descr="Granite"/>
          <p:cNvSpPr>
            <a:spLocks noChangeArrowheads="1"/>
          </p:cNvSpPr>
          <p:nvPr/>
        </p:nvSpPr>
        <p:spPr bwMode="auto">
          <a:xfrm>
            <a:off x="0" y="6019800"/>
            <a:ext cx="3657600" cy="8382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cs typeface="Arial" charset="0"/>
              </a:rPr>
              <a:t>ROCK2</a:t>
            </a: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>
            <a:off x="5715000" y="3657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11"/>
          <p:cNvSpPr>
            <a:spLocks noChangeShapeType="1"/>
          </p:cNvSpPr>
          <p:nvPr/>
        </p:nvSpPr>
        <p:spPr bwMode="auto">
          <a:xfrm>
            <a:off x="5715000" y="48006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2"/>
          <p:cNvSpPr>
            <a:spLocks noChangeShapeType="1"/>
          </p:cNvSpPr>
          <p:nvPr/>
        </p:nvSpPr>
        <p:spPr bwMode="auto">
          <a:xfrm>
            <a:off x="5715000" y="2971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3"/>
          <p:cNvSpPr>
            <a:spLocks noChangeShapeType="1"/>
          </p:cNvSpPr>
          <p:nvPr/>
        </p:nvSpPr>
        <p:spPr bwMode="auto">
          <a:xfrm>
            <a:off x="5715000" y="48006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AutoShape 15"/>
          <p:cNvSpPr>
            <a:spLocks noChangeArrowheads="1"/>
          </p:cNvSpPr>
          <p:nvPr/>
        </p:nvSpPr>
        <p:spPr bwMode="auto">
          <a:xfrm>
            <a:off x="5791200" y="2971800"/>
            <a:ext cx="76200" cy="685800"/>
          </a:xfrm>
          <a:prstGeom prst="upDownArrow">
            <a:avLst>
              <a:gd name="adj1" fmla="val 50000"/>
              <a:gd name="adj2" fmla="val 18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33" name="AutoShape 16"/>
          <p:cNvSpPr>
            <a:spLocks noChangeArrowheads="1"/>
          </p:cNvSpPr>
          <p:nvPr/>
        </p:nvSpPr>
        <p:spPr bwMode="auto">
          <a:xfrm>
            <a:off x="7620000" y="2971800"/>
            <a:ext cx="76200" cy="1828800"/>
          </a:xfrm>
          <a:prstGeom prst="upDownArrow">
            <a:avLst>
              <a:gd name="adj1" fmla="val 50000"/>
              <a:gd name="adj2" fmla="val 48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34" name="Text Box 17"/>
          <p:cNvSpPr txBox="1">
            <a:spLocks noChangeArrowheads="1"/>
          </p:cNvSpPr>
          <p:nvPr/>
        </p:nvSpPr>
        <p:spPr bwMode="auto">
          <a:xfrm>
            <a:off x="6019800" y="3200400"/>
            <a:ext cx="1155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>
                <a:cs typeface="Arial" charset="0"/>
              </a:rPr>
              <a:t>DEPTH OF SOIL</a:t>
            </a:r>
          </a:p>
        </p:txBody>
      </p:sp>
      <p:sp>
        <p:nvSpPr>
          <p:cNvPr id="5135" name="Line 18"/>
          <p:cNvSpPr>
            <a:spLocks noChangeShapeType="1"/>
          </p:cNvSpPr>
          <p:nvPr/>
        </p:nvSpPr>
        <p:spPr bwMode="auto">
          <a:xfrm>
            <a:off x="5838825" y="33242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5715000" y="4114800"/>
            <a:ext cx="1770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>
                <a:cs typeface="Arial" charset="0"/>
              </a:rPr>
              <a:t>DEPTH OF WATER LEVEL</a:t>
            </a:r>
          </a:p>
        </p:txBody>
      </p:sp>
      <p:sp>
        <p:nvSpPr>
          <p:cNvPr id="5137" name="Line 21"/>
          <p:cNvSpPr>
            <a:spLocks noChangeShapeType="1"/>
          </p:cNvSpPr>
          <p:nvPr/>
        </p:nvSpPr>
        <p:spPr bwMode="auto">
          <a:xfrm>
            <a:off x="7391400" y="4229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Text Box 23"/>
          <p:cNvSpPr txBox="1">
            <a:spLocks noChangeArrowheads="1"/>
          </p:cNvSpPr>
          <p:nvPr/>
        </p:nvSpPr>
        <p:spPr bwMode="auto">
          <a:xfrm>
            <a:off x="2679700" y="2695575"/>
            <a:ext cx="67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Mobile</a:t>
            </a:r>
          </a:p>
        </p:txBody>
      </p:sp>
      <p:sp>
        <p:nvSpPr>
          <p:cNvPr id="5139" name="Rectangle 24"/>
          <p:cNvSpPr>
            <a:spLocks noChangeArrowheads="1"/>
          </p:cNvSpPr>
          <p:nvPr/>
        </p:nvSpPr>
        <p:spPr bwMode="auto">
          <a:xfrm rot="-5400000">
            <a:off x="5530850" y="2724150"/>
            <a:ext cx="419100" cy="76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40" name="Oval 27"/>
          <p:cNvSpPr>
            <a:spLocks noChangeArrowheads="1"/>
          </p:cNvSpPr>
          <p:nvPr/>
        </p:nvSpPr>
        <p:spPr bwMode="auto">
          <a:xfrm>
            <a:off x="3314700" y="2019300"/>
            <a:ext cx="2286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41" name="Line 28"/>
          <p:cNvSpPr>
            <a:spLocks noChangeShapeType="1"/>
          </p:cNvSpPr>
          <p:nvPr/>
        </p:nvSpPr>
        <p:spPr bwMode="auto">
          <a:xfrm>
            <a:off x="3429000" y="22479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Line 30"/>
          <p:cNvSpPr>
            <a:spLocks noChangeShapeType="1"/>
          </p:cNvSpPr>
          <p:nvPr/>
        </p:nvSpPr>
        <p:spPr bwMode="auto">
          <a:xfrm flipH="1" flipV="1">
            <a:off x="3124200" y="22479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Line 31"/>
          <p:cNvSpPr>
            <a:spLocks noChangeShapeType="1"/>
          </p:cNvSpPr>
          <p:nvPr/>
        </p:nvSpPr>
        <p:spPr bwMode="auto">
          <a:xfrm>
            <a:off x="3429000" y="23241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Oval 35"/>
          <p:cNvSpPr>
            <a:spLocks noChangeArrowheads="1"/>
          </p:cNvSpPr>
          <p:nvPr/>
        </p:nvSpPr>
        <p:spPr bwMode="auto">
          <a:xfrm>
            <a:off x="3298825" y="20669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45" name="Oval 36"/>
          <p:cNvSpPr>
            <a:spLocks noChangeArrowheads="1"/>
          </p:cNvSpPr>
          <p:nvPr/>
        </p:nvSpPr>
        <p:spPr bwMode="auto">
          <a:xfrm>
            <a:off x="3482975" y="20605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46" name="Freeform 37"/>
          <p:cNvSpPr>
            <a:spLocks/>
          </p:cNvSpPr>
          <p:nvPr/>
        </p:nvSpPr>
        <p:spPr bwMode="auto">
          <a:xfrm rot="2261655">
            <a:off x="3397250" y="2136775"/>
            <a:ext cx="74613" cy="96838"/>
          </a:xfrm>
          <a:custGeom>
            <a:avLst/>
            <a:gdLst>
              <a:gd name="T0" fmla="*/ 0 w 56"/>
              <a:gd name="T1" fmla="*/ 2147483647 h 56"/>
              <a:gd name="T2" fmla="*/ 2147483647 w 56"/>
              <a:gd name="T3" fmla="*/ 2147483647 h 56"/>
              <a:gd name="T4" fmla="*/ 2147483647 w 56"/>
              <a:gd name="T5" fmla="*/ 0 h 56"/>
              <a:gd name="T6" fmla="*/ 0 60000 65536"/>
              <a:gd name="T7" fmla="*/ 0 60000 65536"/>
              <a:gd name="T8" fmla="*/ 0 60000 65536"/>
              <a:gd name="T9" fmla="*/ 0 w 56"/>
              <a:gd name="T10" fmla="*/ 0 h 56"/>
              <a:gd name="T11" fmla="*/ 56 w 5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56">
                <a:moveTo>
                  <a:pt x="0" y="48"/>
                </a:moveTo>
                <a:cubicBezTo>
                  <a:pt x="20" y="52"/>
                  <a:pt x="40" y="56"/>
                  <a:pt x="48" y="48"/>
                </a:cubicBezTo>
                <a:cubicBezTo>
                  <a:pt x="56" y="40"/>
                  <a:pt x="48" y="8"/>
                  <a:pt x="4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Line 40"/>
          <p:cNvSpPr>
            <a:spLocks noChangeShapeType="1"/>
          </p:cNvSpPr>
          <p:nvPr/>
        </p:nvSpPr>
        <p:spPr bwMode="auto">
          <a:xfrm flipH="1" flipV="1">
            <a:off x="3048000" y="21717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Line 42"/>
          <p:cNvSpPr>
            <a:spLocks noChangeShapeType="1"/>
          </p:cNvSpPr>
          <p:nvPr/>
        </p:nvSpPr>
        <p:spPr bwMode="auto">
          <a:xfrm flipH="1">
            <a:off x="3657600" y="24384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Line 43"/>
          <p:cNvSpPr>
            <a:spLocks noChangeShapeType="1"/>
          </p:cNvSpPr>
          <p:nvPr/>
        </p:nvSpPr>
        <p:spPr bwMode="auto">
          <a:xfrm flipH="1">
            <a:off x="3657600" y="2514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Line 44"/>
          <p:cNvSpPr>
            <a:spLocks noChangeShapeType="1"/>
          </p:cNvSpPr>
          <p:nvPr/>
        </p:nvSpPr>
        <p:spPr bwMode="auto">
          <a:xfrm flipH="1" flipV="1">
            <a:off x="3048000" y="22479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Line 45"/>
          <p:cNvSpPr>
            <a:spLocks noChangeShapeType="1"/>
          </p:cNvSpPr>
          <p:nvPr/>
        </p:nvSpPr>
        <p:spPr bwMode="auto">
          <a:xfrm flipH="1">
            <a:off x="3048000" y="22479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Line 46"/>
          <p:cNvSpPr>
            <a:spLocks noChangeShapeType="1"/>
          </p:cNvSpPr>
          <p:nvPr/>
        </p:nvSpPr>
        <p:spPr bwMode="auto">
          <a:xfrm flipH="1">
            <a:off x="3200400" y="28575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Line 47"/>
          <p:cNvSpPr>
            <a:spLocks noChangeShapeType="1"/>
          </p:cNvSpPr>
          <p:nvPr/>
        </p:nvSpPr>
        <p:spPr bwMode="auto">
          <a:xfrm flipH="1">
            <a:off x="3276600" y="28575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Line 48"/>
          <p:cNvSpPr>
            <a:spLocks noChangeShapeType="1"/>
          </p:cNvSpPr>
          <p:nvPr/>
        </p:nvSpPr>
        <p:spPr bwMode="auto">
          <a:xfrm flipH="1">
            <a:off x="3581400" y="28575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Line 49"/>
          <p:cNvSpPr>
            <a:spLocks noChangeShapeType="1"/>
          </p:cNvSpPr>
          <p:nvPr/>
        </p:nvSpPr>
        <p:spPr bwMode="auto">
          <a:xfrm>
            <a:off x="3581400" y="28575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Line 50"/>
          <p:cNvSpPr>
            <a:spLocks noChangeShapeType="1"/>
          </p:cNvSpPr>
          <p:nvPr/>
        </p:nvSpPr>
        <p:spPr bwMode="auto">
          <a:xfrm flipH="1">
            <a:off x="3505200" y="28575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Line 51"/>
          <p:cNvSpPr>
            <a:spLocks noChangeShapeType="1"/>
          </p:cNvSpPr>
          <p:nvPr/>
        </p:nvSpPr>
        <p:spPr bwMode="auto">
          <a:xfrm>
            <a:off x="3276600" y="28575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53"/>
          <p:cNvSpPr>
            <a:spLocks noChangeShapeType="1"/>
          </p:cNvSpPr>
          <p:nvPr/>
        </p:nvSpPr>
        <p:spPr bwMode="auto">
          <a:xfrm flipH="1">
            <a:off x="2286000" y="2552700"/>
            <a:ext cx="1447800" cy="390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Text Box 58"/>
          <p:cNvSpPr txBox="1">
            <a:spLocks noChangeArrowheads="1"/>
          </p:cNvSpPr>
          <p:nvPr/>
        </p:nvSpPr>
        <p:spPr bwMode="auto">
          <a:xfrm>
            <a:off x="685800" y="2667000"/>
            <a:ext cx="1333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 b="1">
                <a:cs typeface="Arial" charset="0"/>
              </a:rPr>
              <a:t>MEASURING TAPE</a:t>
            </a:r>
          </a:p>
        </p:txBody>
      </p:sp>
      <p:sp>
        <p:nvSpPr>
          <p:cNvPr id="5160" name="Rectangle 66"/>
          <p:cNvSpPr>
            <a:spLocks noChangeArrowheads="1"/>
          </p:cNvSpPr>
          <p:nvPr/>
        </p:nvSpPr>
        <p:spPr bwMode="auto">
          <a:xfrm>
            <a:off x="2743200" y="2895600"/>
            <a:ext cx="5334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61" name="AutoShape 71"/>
          <p:cNvSpPr>
            <a:spLocks noChangeArrowheads="1"/>
          </p:cNvSpPr>
          <p:nvPr/>
        </p:nvSpPr>
        <p:spPr bwMode="auto">
          <a:xfrm rot="992806">
            <a:off x="3314700" y="2514600"/>
            <a:ext cx="74613" cy="381000"/>
          </a:xfrm>
          <a:prstGeom prst="parallelogram">
            <a:avLst>
              <a:gd name="adj" fmla="val 25000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62" name="AutoShape 72"/>
          <p:cNvSpPr>
            <a:spLocks noChangeArrowheads="1"/>
          </p:cNvSpPr>
          <p:nvPr/>
        </p:nvSpPr>
        <p:spPr bwMode="auto">
          <a:xfrm rot="8907406" flipH="1" flipV="1">
            <a:off x="3467100" y="2501900"/>
            <a:ext cx="74613" cy="377825"/>
          </a:xfrm>
          <a:prstGeom prst="parallelogram">
            <a:avLst>
              <a:gd name="adj" fmla="val 33769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63" name="AutoShape 73"/>
          <p:cNvSpPr>
            <a:spLocks noChangeArrowheads="1"/>
          </p:cNvSpPr>
          <p:nvPr/>
        </p:nvSpPr>
        <p:spPr bwMode="auto">
          <a:xfrm rot="6227119">
            <a:off x="3237706" y="2115344"/>
            <a:ext cx="74613" cy="339725"/>
          </a:xfrm>
          <a:prstGeom prst="parallelogram">
            <a:avLst>
              <a:gd name="adj" fmla="val 25000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64" name="AutoShape 74"/>
          <p:cNvSpPr>
            <a:spLocks noChangeArrowheads="1"/>
          </p:cNvSpPr>
          <p:nvPr/>
        </p:nvSpPr>
        <p:spPr bwMode="auto">
          <a:xfrm rot="2251835" flipV="1">
            <a:off x="3425825" y="2401888"/>
            <a:ext cx="292100" cy="46037"/>
          </a:xfrm>
          <a:prstGeom prst="parallelogram">
            <a:avLst>
              <a:gd name="adj" fmla="val 24733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9475" y="685800"/>
            <a:ext cx="4129088" cy="160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Do:</a:t>
            </a:r>
          </a:p>
          <a:p>
            <a:pPr>
              <a:defRPr/>
            </a:pPr>
            <a:r>
              <a:rPr lang="en-US" sz="1400" b="1" dirty="0"/>
              <a:t>1. Put the GPS/Mobile on the ground</a:t>
            </a:r>
          </a:p>
          <a:p>
            <a:pPr>
              <a:defRPr/>
            </a:pPr>
            <a:r>
              <a:rPr lang="en-US" sz="1400" b="1" dirty="0"/>
              <a:t>2. Measure the depth to water from the ground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Don’t: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400" b="1" dirty="0"/>
              <a:t>Don’t put the Mobile on parapet wall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1400" b="1" dirty="0"/>
              <a:t>Don’t measure the depth from parapet wall</a:t>
            </a:r>
          </a:p>
        </p:txBody>
      </p:sp>
      <p:sp>
        <p:nvSpPr>
          <p:cNvPr id="5166" name="Rectangle 24"/>
          <p:cNvSpPr>
            <a:spLocks noChangeArrowheads="1"/>
          </p:cNvSpPr>
          <p:nvPr/>
        </p:nvSpPr>
        <p:spPr bwMode="auto">
          <a:xfrm rot="-5400000">
            <a:off x="3409950" y="2724150"/>
            <a:ext cx="419100" cy="762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9" name="Oval 63"/>
          <p:cNvSpPr>
            <a:spLocks noChangeArrowheads="1"/>
          </p:cNvSpPr>
          <p:nvPr/>
        </p:nvSpPr>
        <p:spPr bwMode="auto">
          <a:xfrm>
            <a:off x="2438400" y="1828800"/>
            <a:ext cx="1524000" cy="152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0" name="Oval 64"/>
          <p:cNvSpPr>
            <a:spLocks noChangeArrowheads="1"/>
          </p:cNvSpPr>
          <p:nvPr/>
        </p:nvSpPr>
        <p:spPr bwMode="auto">
          <a:xfrm>
            <a:off x="2514600" y="2209800"/>
            <a:ext cx="1295400" cy="152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1" name="Oval 65"/>
          <p:cNvSpPr>
            <a:spLocks noChangeArrowheads="1"/>
          </p:cNvSpPr>
          <p:nvPr/>
        </p:nvSpPr>
        <p:spPr bwMode="auto">
          <a:xfrm>
            <a:off x="2514600" y="2514600"/>
            <a:ext cx="838200" cy="152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2" name="Oval 67"/>
          <p:cNvSpPr>
            <a:spLocks noChangeArrowheads="1"/>
          </p:cNvSpPr>
          <p:nvPr/>
        </p:nvSpPr>
        <p:spPr bwMode="auto">
          <a:xfrm>
            <a:off x="2438400" y="1447800"/>
            <a:ext cx="2133600" cy="152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3" name="Oval 68"/>
          <p:cNvSpPr>
            <a:spLocks noChangeArrowheads="1"/>
          </p:cNvSpPr>
          <p:nvPr/>
        </p:nvSpPr>
        <p:spPr bwMode="auto">
          <a:xfrm>
            <a:off x="2438400" y="1066800"/>
            <a:ext cx="2590800" cy="152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>
            <a:off x="3733800" y="2552700"/>
            <a:ext cx="0" cy="2247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Oval 54"/>
          <p:cNvSpPr>
            <a:spLocks noChangeArrowheads="1"/>
          </p:cNvSpPr>
          <p:nvPr/>
        </p:nvSpPr>
        <p:spPr bwMode="auto">
          <a:xfrm>
            <a:off x="2057400" y="2667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>
            <a:off x="2082800" y="2743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3"/>
            <a:ext cx="5562600" cy="672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5562600" y="762000"/>
            <a:ext cx="350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Ground Water Monitoring Tool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1695450"/>
            <a:ext cx="2335213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5" y="793353"/>
            <a:ext cx="2714259" cy="588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47629"/>
            <a:ext cx="2819400" cy="611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21" y="793353"/>
            <a:ext cx="2729754" cy="591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374775" y="87313"/>
            <a:ext cx="665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Download the app from https://wmt.indiaobservatory.org.in</a:t>
            </a:r>
          </a:p>
        </p:txBody>
      </p:sp>
      <p:sp>
        <p:nvSpPr>
          <p:cNvPr id="3" name="Oval 2"/>
          <p:cNvSpPr/>
          <p:nvPr/>
        </p:nvSpPr>
        <p:spPr>
          <a:xfrm>
            <a:off x="542925" y="4540250"/>
            <a:ext cx="2209800" cy="838200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29000" y="4549775"/>
            <a:ext cx="1447800" cy="250825"/>
          </a:xfrm>
          <a:prstGeom prst="ellipse">
            <a:avLst/>
          </a:prstGeom>
          <a:solidFill>
            <a:schemeClr val="bg1">
              <a:lumMod val="65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2" name="TextBox 3"/>
          <p:cNvSpPr txBox="1">
            <a:spLocks noChangeArrowheads="1"/>
          </p:cNvSpPr>
          <p:nvPr/>
        </p:nvSpPr>
        <p:spPr bwMode="auto">
          <a:xfrm>
            <a:off x="-6350" y="5388852"/>
            <a:ext cx="3308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Press 3 seconds here to download the app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4495800" y="4078288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Press here to download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50042" y="-3412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/>
              <a:t>User registration (One time only)</a:t>
            </a:r>
          </a:p>
          <a:p>
            <a:pPr algn="ctr" eaLnBrk="1" hangingPunct="1"/>
            <a:r>
              <a:rPr lang="en-US" b="1" dirty="0"/>
              <a:t>No Internet is required after registration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" y="874713"/>
            <a:ext cx="2705036" cy="525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874713"/>
            <a:ext cx="25717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73373"/>
            <a:ext cx="2606974" cy="564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1477" y="6262565"/>
            <a:ext cx="7140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Once you select the district, you will be able to see the list of organization in that district,</a:t>
            </a:r>
          </a:p>
          <a:p>
            <a:pPr algn="ctr"/>
            <a:r>
              <a:rPr lang="en-US" sz="1400" dirty="0" smtClean="0"/>
              <a:t> if your organization name is not there, please select other and write the name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2724761" cy="590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896938"/>
            <a:ext cx="2590800" cy="561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6938"/>
            <a:ext cx="2667000" cy="59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352800" y="0"/>
            <a:ext cx="2798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Collection of Data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762000" y="561975"/>
            <a:ext cx="148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Click the + button</a:t>
            </a:r>
          </a:p>
        </p:txBody>
      </p:sp>
      <p:sp>
        <p:nvSpPr>
          <p:cNvPr id="7" name="Oval 6"/>
          <p:cNvSpPr/>
          <p:nvPr/>
        </p:nvSpPr>
        <p:spPr>
          <a:xfrm>
            <a:off x="2217738" y="923925"/>
            <a:ext cx="685800" cy="609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67961" y="1643856"/>
            <a:ext cx="381000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3505200" y="411791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dirty="0"/>
              <a:t>Check &amp; enable </a:t>
            </a:r>
            <a:r>
              <a:rPr lang="en-US" sz="1200" b="1" dirty="0" smtClean="0"/>
              <a:t>GPS, </a:t>
            </a:r>
          </a:p>
          <a:p>
            <a:pPr algn="ctr" eaLnBrk="1" hangingPunct="1"/>
            <a:r>
              <a:rPr lang="en-US" sz="1200" b="1" dirty="0" smtClean="0"/>
              <a:t>you can see the grid line</a:t>
            </a:r>
            <a:endParaRPr lang="en-US" sz="12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7400" y="838200"/>
            <a:ext cx="503238" cy="3905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>
            <a:off x="4876800" y="838200"/>
            <a:ext cx="781661" cy="8056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TextBox 14"/>
          <p:cNvSpPr txBox="1">
            <a:spLocks noChangeArrowheads="1"/>
          </p:cNvSpPr>
          <p:nvPr/>
        </p:nvSpPr>
        <p:spPr bwMode="auto">
          <a:xfrm>
            <a:off x="6324600" y="228600"/>
            <a:ext cx="2659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See the index for your location</a:t>
            </a:r>
          </a:p>
          <a:p>
            <a:pPr eaLnBrk="1" hangingPunct="1"/>
            <a:r>
              <a:rPr lang="en-US" sz="1200" b="1" dirty="0" smtClean="0"/>
              <a:t>(to know the ground water status)</a:t>
            </a:r>
          </a:p>
          <a:p>
            <a:pPr eaLnBrk="1" hangingPunct="1"/>
            <a:r>
              <a:rPr lang="en-US" sz="1200" b="1" dirty="0" smtClean="0"/>
              <a:t>Please zoom out to see the map</a:t>
            </a:r>
            <a:endParaRPr lang="en-US" sz="12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938448" y="797896"/>
            <a:ext cx="702812" cy="7913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5" y="517480"/>
            <a:ext cx="884913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7908" y="468868"/>
            <a:ext cx="528869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collaborative initiative during pre-monsoon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990600" y="152400"/>
            <a:ext cx="7188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Data collection in the existing well which has been monitored in </a:t>
            </a:r>
            <a:r>
              <a:rPr lang="en-US" sz="1400" b="1" dirty="0" err="1" smtClean="0"/>
              <a:t>premonsoon</a:t>
            </a:r>
            <a:r>
              <a:rPr lang="en-US" sz="1400" b="1" dirty="0" smtClean="0"/>
              <a:t> 2020</a:t>
            </a:r>
            <a:endParaRPr lang="en-US" sz="1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8900"/>
            <a:ext cx="2724761" cy="590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2743200" y="3581400"/>
            <a:ext cx="0" cy="2819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905000" y="6352401"/>
            <a:ext cx="21082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Click </a:t>
            </a:r>
            <a:r>
              <a:rPr lang="en-US" sz="1200" b="1" dirty="0" smtClean="0"/>
              <a:t>here to select village</a:t>
            </a:r>
            <a:endParaRPr lang="en-US" sz="1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604" y="958899"/>
            <a:ext cx="2476995" cy="536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78" y="945559"/>
            <a:ext cx="2489308" cy="539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7086600" y="3671500"/>
            <a:ext cx="0" cy="2819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045131" y="6504801"/>
            <a:ext cx="27286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Click on the well  to see the details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342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2669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6400800"/>
            <a:ext cx="2741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Click </a:t>
            </a:r>
            <a:r>
              <a:rPr lang="en-US" sz="1200" b="1" dirty="0" smtClean="0"/>
              <a:t>here to enter new water level </a:t>
            </a:r>
          </a:p>
          <a:p>
            <a:pPr eaLnBrk="1" hangingPunct="1"/>
            <a:r>
              <a:rPr lang="en-US" sz="1200" b="1" dirty="0" smtClean="0"/>
              <a:t>in the same well</a:t>
            </a:r>
            <a:endParaRPr lang="en-US" sz="12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432686" y="2590800"/>
            <a:ext cx="0" cy="3810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1"/>
            <a:ext cx="2971800" cy="643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099412" y="2348895"/>
            <a:ext cx="30468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/>
              <a:t>1. If you are taking data from field, </a:t>
            </a:r>
          </a:p>
          <a:p>
            <a:pPr eaLnBrk="1" hangingPunct="1"/>
            <a:r>
              <a:rPr lang="en-US" sz="1200" b="1" dirty="0" smtClean="0"/>
              <a:t>please select “Actual”</a:t>
            </a:r>
          </a:p>
          <a:p>
            <a:pPr eaLnBrk="1" hangingPunct="1"/>
            <a:endParaRPr lang="en-US" sz="1200" b="1" dirty="0"/>
          </a:p>
          <a:p>
            <a:pPr eaLnBrk="1" hangingPunct="1"/>
            <a:r>
              <a:rPr lang="en-US" sz="1200" b="1" dirty="0" smtClean="0"/>
              <a:t>2. If it is a training program, please</a:t>
            </a:r>
            <a:r>
              <a:rPr lang="en-US" sz="1200" b="1" dirty="0"/>
              <a:t> </a:t>
            </a:r>
            <a:r>
              <a:rPr lang="en-US" sz="1200" b="1" dirty="0" smtClean="0"/>
              <a:t>select “Training”</a:t>
            </a:r>
          </a:p>
          <a:p>
            <a:pPr eaLnBrk="1" hangingPunct="1"/>
            <a:endParaRPr lang="en-US" sz="1200" b="1" dirty="0"/>
          </a:p>
          <a:p>
            <a:pPr eaLnBrk="1" hangingPunct="1"/>
            <a:r>
              <a:rPr lang="en-US" sz="1200" b="1" dirty="0" smtClean="0"/>
              <a:t>3. If you want to test the tool, please select “Testing”</a:t>
            </a:r>
          </a:p>
        </p:txBody>
      </p:sp>
    </p:spTree>
    <p:extLst>
      <p:ext uri="{BB962C8B-B14F-4D97-AF65-F5344CB8AC3E}">
        <p14:creationId xmlns:p14="http://schemas.microsoft.com/office/powerpoint/2010/main" val="12841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23925"/>
            <a:ext cx="2743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6938"/>
            <a:ext cx="2667000" cy="59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923925"/>
            <a:ext cx="2738438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2209800" y="0"/>
            <a:ext cx="5001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/>
              <a:t>Collection of </a:t>
            </a:r>
            <a:r>
              <a:rPr lang="en-US" sz="2400" b="1" dirty="0" smtClean="0"/>
              <a:t>Data from new well </a:t>
            </a:r>
            <a:endParaRPr lang="en-US" sz="2400" b="1" dirty="0"/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762000" y="561975"/>
            <a:ext cx="148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Click the + button</a:t>
            </a:r>
          </a:p>
        </p:txBody>
      </p:sp>
      <p:sp>
        <p:nvSpPr>
          <p:cNvPr id="7" name="Oval 6"/>
          <p:cNvSpPr/>
          <p:nvPr/>
        </p:nvSpPr>
        <p:spPr>
          <a:xfrm>
            <a:off x="2217738" y="923925"/>
            <a:ext cx="685800" cy="609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76888" y="1433513"/>
            <a:ext cx="381000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3906838" y="560388"/>
            <a:ext cx="1698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Check &amp; enable GPS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57400" y="838200"/>
            <a:ext cx="503238" cy="3905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6800" y="838200"/>
            <a:ext cx="741363" cy="6953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TextBox 14"/>
          <p:cNvSpPr txBox="1">
            <a:spLocks noChangeArrowheads="1"/>
          </p:cNvSpPr>
          <p:nvPr/>
        </p:nvSpPr>
        <p:spPr bwMode="auto">
          <a:xfrm>
            <a:off x="7150100" y="574675"/>
            <a:ext cx="1155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Take the data</a:t>
            </a:r>
          </a:p>
        </p:txBody>
      </p:sp>
      <p:sp>
        <p:nvSpPr>
          <p:cNvPr id="16" name="Oval 15"/>
          <p:cNvSpPr/>
          <p:nvPr/>
        </p:nvSpPr>
        <p:spPr>
          <a:xfrm>
            <a:off x="8736013" y="2006600"/>
            <a:ext cx="381000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>
            <a:endCxn id="16" idx="1"/>
          </p:cNvCxnSpPr>
          <p:nvPr/>
        </p:nvCxnSpPr>
        <p:spPr>
          <a:xfrm>
            <a:off x="7689850" y="838200"/>
            <a:ext cx="1101725" cy="12207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4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066800"/>
            <a:ext cx="26733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25717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352800" y="0"/>
            <a:ext cx="2798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Collection of Data</a:t>
            </a:r>
          </a:p>
        </p:txBody>
      </p:sp>
      <p:sp>
        <p:nvSpPr>
          <p:cNvPr id="5" name="Oval 4"/>
          <p:cNvSpPr/>
          <p:nvPr/>
        </p:nvSpPr>
        <p:spPr>
          <a:xfrm>
            <a:off x="609600" y="1066800"/>
            <a:ext cx="685800" cy="609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949325" y="838200"/>
            <a:ext cx="574675" cy="3476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762000" y="561975"/>
            <a:ext cx="3984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Click the button to capture screen and location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2084388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108200"/>
            <a:ext cx="2192338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2076450"/>
            <a:ext cx="2189162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288925" y="230188"/>
            <a:ext cx="27987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Collection of Data</a:t>
            </a: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2286000" y="1905000"/>
            <a:ext cx="1300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Fill up the form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653062"/>
              </p:ext>
            </p:extLst>
          </p:nvPr>
        </p:nvGraphicFramePr>
        <p:xfrm>
          <a:off x="3468687" y="9273"/>
          <a:ext cx="5640387" cy="1936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884"/>
                <a:gridCol w="2847574"/>
                <a:gridCol w="1505929"/>
              </a:tblGrid>
              <a:tr h="222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effectLst/>
                        </a:rPr>
                        <a:t>Nos</a:t>
                      </a:r>
                      <a:r>
                        <a:rPr lang="en-US" sz="1400" b="1" u="none" strike="noStrike" dirty="0">
                          <a:effectLst/>
                        </a:rPr>
                        <a:t> of Questions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Questions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Data input methods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Screen capture and Location (</a:t>
                      </a:r>
                      <a:r>
                        <a:rPr lang="en-US" sz="1100" u="none" strike="noStrike" dirty="0" err="1">
                          <a:effectLst/>
                        </a:rPr>
                        <a:t>Lat</a:t>
                      </a:r>
                      <a:r>
                        <a:rPr lang="en-US" sz="1100" u="none" strike="noStrike" dirty="0">
                          <a:effectLst/>
                        </a:rPr>
                        <a:t>/Long/Alt)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Button press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State-District-Block-Village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Dropdown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Habitation 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Text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Name of the Well owner/well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Text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Type of Well (Open/Bore)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Dropdown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Does the well have water (Yes/No)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Dropdown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If Yes- Depth to water, If No- Well depth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Text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Q8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Photograph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Button press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4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Quality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Dropdown &amp; Text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246184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74" y="584200"/>
            <a:ext cx="243840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25" y="6488668"/>
            <a:ext cx="599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want to collect water quality data, please click here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47800" y="4724400"/>
            <a:ext cx="0" cy="17642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42846" y="4724400"/>
            <a:ext cx="198292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7999" y="43434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the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5875"/>
            <a:ext cx="25717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285875"/>
            <a:ext cx="25717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85875"/>
            <a:ext cx="2576513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352800" y="0"/>
            <a:ext cx="267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Submit the data 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20638" y="838200"/>
            <a:ext cx="3551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Click submit button to save the data in mobile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3622675" y="838200"/>
            <a:ext cx="2543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Click here to see the saved form</a:t>
            </a:r>
          </a:p>
        </p:txBody>
      </p:sp>
      <p:sp>
        <p:nvSpPr>
          <p:cNvPr id="8" name="Oval 7"/>
          <p:cNvSpPr/>
          <p:nvPr/>
        </p:nvSpPr>
        <p:spPr>
          <a:xfrm>
            <a:off x="5700713" y="2616200"/>
            <a:ext cx="381000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Arrow Connector 8"/>
          <p:cNvCxnSpPr>
            <a:endCxn id="8" idx="1"/>
          </p:cNvCxnSpPr>
          <p:nvPr/>
        </p:nvCxnSpPr>
        <p:spPr>
          <a:xfrm>
            <a:off x="4781550" y="1114425"/>
            <a:ext cx="974725" cy="15541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010400" y="5919788"/>
            <a:ext cx="1447800" cy="357187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132763" y="4419600"/>
            <a:ext cx="0" cy="15001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6" name="TextBox 15"/>
          <p:cNvSpPr txBox="1">
            <a:spLocks noChangeArrowheads="1"/>
          </p:cNvSpPr>
          <p:nvPr/>
        </p:nvSpPr>
        <p:spPr bwMode="auto">
          <a:xfrm>
            <a:off x="6507163" y="4132263"/>
            <a:ext cx="2220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Select and Upload the form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1285875"/>
            <a:ext cx="25717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2576513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247775"/>
            <a:ext cx="25717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0" y="990600"/>
            <a:ext cx="3690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Click here to see the form after submission also</a:t>
            </a:r>
          </a:p>
        </p:txBody>
      </p:sp>
      <p:sp>
        <p:nvSpPr>
          <p:cNvPr id="6" name="Oval 5"/>
          <p:cNvSpPr/>
          <p:nvPr/>
        </p:nvSpPr>
        <p:spPr>
          <a:xfrm>
            <a:off x="2209800" y="2921000"/>
            <a:ext cx="381000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>
            <a:stCxn id="12293" idx="2"/>
            <a:endCxn id="6" idx="1"/>
          </p:cNvCxnSpPr>
          <p:nvPr/>
        </p:nvCxnSpPr>
        <p:spPr>
          <a:xfrm>
            <a:off x="1844675" y="1266825"/>
            <a:ext cx="420688" cy="17065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141788" y="5597525"/>
            <a:ext cx="868362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Arrow Connector 9"/>
          <p:cNvCxnSpPr>
            <a:stCxn id="9" idx="6"/>
          </p:cNvCxnSpPr>
          <p:nvPr/>
        </p:nvCxnSpPr>
        <p:spPr>
          <a:xfrm flipV="1">
            <a:off x="5010150" y="4343400"/>
            <a:ext cx="1485900" cy="14319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1447800" y="19050"/>
            <a:ext cx="676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Data visualization after submission in mobile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447800" y="19050"/>
            <a:ext cx="66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/>
              <a:t>Data visualization after submission in portal</a:t>
            </a:r>
          </a:p>
          <a:p>
            <a:pPr algn="ctr" eaLnBrk="1" hangingPunct="1"/>
            <a:r>
              <a:rPr lang="en-US" sz="2400" b="1"/>
              <a:t>https://wmt.indiaobservatory.org.in</a:t>
            </a:r>
          </a:p>
        </p:txBody>
      </p:sp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3375025" y="5715000"/>
            <a:ext cx="2339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/>
              <a:t>Temporary User id: guest</a:t>
            </a:r>
          </a:p>
          <a:p>
            <a:pPr algn="ctr" eaLnBrk="1" hangingPunct="1"/>
            <a:r>
              <a:rPr lang="en-US" sz="1400" b="1"/>
              <a:t>Password: guest2018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445"/>
            <a:ext cx="9129518" cy="408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447800" y="19050"/>
            <a:ext cx="6627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/>
              <a:t>Data visualization after submission in portal</a:t>
            </a:r>
          </a:p>
          <a:p>
            <a:pPr algn="ctr" eaLnBrk="1" hangingPunct="1"/>
            <a:r>
              <a:rPr lang="en-US" sz="2400" b="1"/>
              <a:t>https://wmt.indiaobservatory.org.in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0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0" y="2209800"/>
            <a:ext cx="868363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4" idx="6"/>
          </p:cNvCxnSpPr>
          <p:nvPr/>
        </p:nvCxnSpPr>
        <p:spPr>
          <a:xfrm>
            <a:off x="868363" y="2387600"/>
            <a:ext cx="0" cy="3251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970838" y="2667000"/>
            <a:ext cx="868362" cy="355600"/>
          </a:xfrm>
          <a:prstGeom prst="ellipse">
            <a:avLst/>
          </a:prstGeom>
          <a:solidFill>
            <a:srgbClr val="92D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>
            <a:stCxn id="7" idx="6"/>
          </p:cNvCxnSpPr>
          <p:nvPr/>
        </p:nvCxnSpPr>
        <p:spPr>
          <a:xfrm>
            <a:off x="8839200" y="2844800"/>
            <a:ext cx="0" cy="3251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TextBox 5"/>
          <p:cNvSpPr txBox="1">
            <a:spLocks noChangeArrowheads="1"/>
          </p:cNvSpPr>
          <p:nvPr/>
        </p:nvSpPr>
        <p:spPr bwMode="auto">
          <a:xfrm>
            <a:off x="0" y="5638800"/>
            <a:ext cx="2809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Click here to see the forms</a:t>
            </a:r>
          </a:p>
        </p:txBody>
      </p: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5614988" y="6096000"/>
            <a:ext cx="3529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Click here to download data in 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872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We 40 organizations together collected pre monsoon 2020 water level (12 states, 330 blocks and 17200+ wells)</a:t>
            </a:r>
            <a:endParaRPr lang="en-US" sz="2800" dirty="0"/>
          </a:p>
        </p:txBody>
      </p:sp>
      <p:pic>
        <p:nvPicPr>
          <p:cNvPr id="1032" name="Picture 8" descr="C:\Users\fes\Desktop\map of wmt\wmt_in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" y="1485900"/>
            <a:ext cx="253367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219200"/>
            <a:ext cx="38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wmt.indiaobservatory.org.in</a:t>
            </a:r>
            <a:endParaRPr lang="en-US" dirty="0"/>
          </a:p>
        </p:txBody>
      </p:sp>
      <p:pic>
        <p:nvPicPr>
          <p:cNvPr id="9" name="Picture 2" descr="C:\Users\GIS-86\Dropbox\WMTMAPS\mandalgar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34" y="75362"/>
            <a:ext cx="3168352" cy="67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550" y="5042118"/>
            <a:ext cx="55894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Outcomes: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Captured local variation of water level 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Higher granularity in data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Identified local Recharge and Discharge zone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Identified ground water flow path and contour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Depth to water from surface to access water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Higher accuracy in DST for soil and water conservation </a:t>
            </a:r>
            <a:endParaRPr 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02" y="1981200"/>
            <a:ext cx="3417542" cy="260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3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" y="1371600"/>
            <a:ext cx="9099440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0529" y="152400"/>
            <a:ext cx="9197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Data is also available in India Observatory Data Platform to correlate </a:t>
            </a:r>
          </a:p>
          <a:p>
            <a:pPr algn="ctr"/>
            <a:r>
              <a:rPr lang="en-US" b="1" dirty="0" smtClean="0"/>
              <a:t>with other 1800+ data layers of India’s Socio-Economic-Environmental parameters</a:t>
            </a:r>
          </a:p>
          <a:p>
            <a:pPr algn="ctr"/>
            <a:r>
              <a:rPr lang="en-US" u="sng" dirty="0" smtClean="0">
                <a:solidFill>
                  <a:srgbClr val="0070C0"/>
                </a:solidFill>
              </a:rPr>
              <a:t>https://dp.observatory.org.in</a:t>
            </a:r>
            <a:endParaRPr lang="en-US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90538" y="5181600"/>
            <a:ext cx="8229600" cy="762000"/>
          </a:xfrm>
        </p:spPr>
        <p:txBody>
          <a:bodyPr/>
          <a:lstStyle/>
          <a:p>
            <a:r>
              <a:rPr lang="en-US" dirty="0" smtClean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Thank you</a:t>
            </a: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261938" y="914400"/>
            <a:ext cx="87296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instructions on how to use the android app and to know more about this initiative kindly refer to the documents in this link - </a:t>
            </a:r>
            <a:r>
              <a:rPr lang="en-US" sz="2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https://www.indiaobservatory.org.in/tool/gmt"/>
              </a:rPr>
              <a:t>https://</a:t>
            </a:r>
            <a:r>
              <a:rPr lang="en-US" sz="24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https://www.indiaobservatory.org.in/tool/gmt"/>
              </a:rPr>
              <a:t>www.indiaobservatory.org.in/tool/gmt</a:t>
            </a:r>
            <a:endParaRPr lang="en-US" sz="2400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download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app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 contribute/visualize the data - register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yourself and access the page - </a:t>
            </a:r>
            <a:r>
              <a:rPr lang="en-US" sz="24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tooltip="https://wmt.indiaobservatory.org.in/"/>
              </a:rPr>
              <a:t>https://wmt.indiaobservatory.org.in/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Write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us: </a:t>
            </a:r>
            <a:r>
              <a:rPr lang="en-US" sz="2400" u="sng" dirty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support@indiaobservatory.org.in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0376"/>
            <a:ext cx="8487669" cy="68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959"/>
            <a:ext cx="8197585" cy="655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29585" y="-27384"/>
            <a:ext cx="8528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One example: Comparison of Ground Water Data in Rajasthan (CGWB and WMT data)</a:t>
            </a:r>
            <a:endParaRPr lang="en-IN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496" y="5895201"/>
            <a:ext cx="335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 </a:t>
            </a:r>
            <a:r>
              <a:rPr lang="el-GR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/>
              <a:t>CGWB (2007-17)= 1049 wells (326sqkm/well)  </a:t>
            </a:r>
            <a:endParaRPr lang="en-IN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4190" y="6307588"/>
            <a:ext cx="3715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/>
              <a:t>Well Monitoring Tool 2020 = 6014 wells (12 districts)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876864"/>
              </p:ext>
            </p:extLst>
          </p:nvPr>
        </p:nvGraphicFramePr>
        <p:xfrm>
          <a:off x="2221724" y="469378"/>
          <a:ext cx="4824535" cy="4696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1518"/>
                <a:gridCol w="1162765"/>
                <a:gridCol w="1200273"/>
                <a:gridCol w="1279979"/>
              </a:tblGrid>
              <a:tr h="26026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Water Monitoring Tool Data, 2020 Pre Monsoon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915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District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Geographic Area (</a:t>
                      </a:r>
                      <a:r>
                        <a:rPr lang="en-IN" sz="1600" b="1" u="none" strike="noStrike" dirty="0" err="1">
                          <a:effectLst/>
                        </a:rPr>
                        <a:t>sqkm</a:t>
                      </a:r>
                      <a:r>
                        <a:rPr lang="en-IN" sz="1600" b="1" u="none" strike="noStrike" dirty="0"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No of Wells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Area (</a:t>
                      </a:r>
                      <a:r>
                        <a:rPr lang="en-IN" sz="1600" b="1" u="none" strike="noStrike" dirty="0" err="1">
                          <a:effectLst/>
                        </a:rPr>
                        <a:t>sqkm</a:t>
                      </a:r>
                      <a:r>
                        <a:rPr lang="en-IN" sz="1600" b="1" u="none" strike="noStrike" dirty="0">
                          <a:effectLst/>
                        </a:rPr>
                        <a:t>)/Well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 err="1">
                          <a:effectLst/>
                        </a:rPr>
                        <a:t>Bhilwara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10509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2098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5.0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 err="1">
                          <a:effectLst/>
                        </a:rPr>
                        <a:t>Chittaurgarh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7822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581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13.5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 dirty="0">
                          <a:effectLst/>
                        </a:rPr>
                        <a:t>Udaipur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11724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524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22.4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Pratapgarh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4117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1325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3.1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Sirohi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5136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301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17.1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Ajmer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8481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59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143.7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Barmer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28387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127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223.5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Rajsamand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4551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231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19.7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Tonk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7194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106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67.9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Dungarpur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3770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86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43.8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Pali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12387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405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30.6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u="none" strike="noStrike">
                          <a:effectLst/>
                        </a:rPr>
                        <a:t>Jaipur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11152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>
                          <a:effectLst/>
                        </a:rPr>
                        <a:t>71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u="none" strike="noStrike" dirty="0">
                          <a:effectLst/>
                        </a:rPr>
                        <a:t>157.1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578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effectLst/>
                        </a:rPr>
                        <a:t>Average Area (</a:t>
                      </a:r>
                      <a:r>
                        <a:rPr lang="en-IN" sz="1600" b="1" u="none" strike="noStrike" dirty="0" err="1" smtClean="0">
                          <a:effectLst/>
                        </a:rPr>
                        <a:t>sqkm</a:t>
                      </a:r>
                      <a:r>
                        <a:rPr lang="en-IN" sz="1600" b="1" u="none" strike="noStrike" dirty="0" smtClean="0">
                          <a:effectLst/>
                        </a:rPr>
                        <a:t>)/Well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effectLst/>
                        </a:rPr>
                        <a:t>62.3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23579" y="5967041"/>
            <a:ext cx="108012" cy="1289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92" y="6404606"/>
            <a:ext cx="108012" cy="1289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22" y="1124744"/>
            <a:ext cx="916550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032" y="61305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Well Monitoring Tool = 2090 wells (5.02 </a:t>
            </a:r>
            <a:r>
              <a:rPr lang="en-US" sz="1400" b="1" dirty="0" err="1" smtClean="0"/>
              <a:t>sqkm</a:t>
            </a:r>
            <a:r>
              <a:rPr lang="en-US" sz="1400" b="1" dirty="0" smtClean="0"/>
              <a:t>/well)</a:t>
            </a:r>
            <a:endParaRPr lang="en-IN" sz="1400" b="1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957"/>
            <a:ext cx="9144000" cy="459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256" y="2209784"/>
            <a:ext cx="1545986" cy="458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01402" y="172671"/>
            <a:ext cx="6630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Zoom to Ground Water Data in </a:t>
            </a:r>
            <a:r>
              <a:rPr lang="en-US" sz="2000" b="1" dirty="0" err="1" smtClean="0"/>
              <a:t>Bhilwara</a:t>
            </a:r>
            <a:r>
              <a:rPr lang="en-US" sz="2000" b="1" dirty="0" smtClean="0"/>
              <a:t> district of Rajasthan</a:t>
            </a:r>
            <a:endParaRPr lang="en-IN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0935" y="5788223"/>
            <a:ext cx="2686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CGWB = 38 wells (276 </a:t>
            </a:r>
            <a:r>
              <a:rPr lang="en-US" sz="1400" b="1" dirty="0" err="1" smtClean="0"/>
              <a:t>sqkm</a:t>
            </a:r>
            <a:r>
              <a:rPr lang="en-US" sz="1400" b="1" dirty="0" smtClean="0"/>
              <a:t>/well)</a:t>
            </a:r>
            <a:endParaRPr lang="en-IN" sz="1400" b="1" dirty="0"/>
          </a:p>
        </p:txBody>
      </p:sp>
      <p:sp>
        <p:nvSpPr>
          <p:cNvPr id="6" name="Oval 5"/>
          <p:cNvSpPr/>
          <p:nvPr/>
        </p:nvSpPr>
        <p:spPr>
          <a:xfrm>
            <a:off x="152519" y="5877631"/>
            <a:ext cx="108012" cy="12895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1046" y="6237312"/>
            <a:ext cx="108012" cy="12895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2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S-86\Desktop\surfergrid\watert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6" y="0"/>
            <a:ext cx="840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9500" y="508030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Bijoliya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096" y="1196752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Jahazpur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4408" y="2348880"/>
            <a:ext cx="63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Kotri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1549658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Shahpura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6991" y="2348880"/>
            <a:ext cx="84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Banera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0564" y="3131676"/>
            <a:ext cx="99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Bhilwara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355" y="262762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Mandal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335699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Raipur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3491716"/>
            <a:ext cx="81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Sahara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9729" y="170080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Asind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0294" y="1734324"/>
            <a:ext cx="76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Hurda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42406" y="249289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>
            <a:stCxn id="5" idx="0"/>
          </p:cNvCxnSpPr>
          <p:nvPr/>
        </p:nvCxnSpPr>
        <p:spPr>
          <a:xfrm flipV="1">
            <a:off x="3417143" y="1979548"/>
            <a:ext cx="0" cy="513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854574" y="2101498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>
            <a:stCxn id="20" idx="0"/>
          </p:cNvCxnSpPr>
          <p:nvPr/>
        </p:nvCxnSpPr>
        <p:spPr>
          <a:xfrm flipV="1">
            <a:off x="4929311" y="1844824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862686" y="182449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>
            <a:stCxn id="23" idx="0"/>
          </p:cNvCxnSpPr>
          <p:nvPr/>
        </p:nvCxnSpPr>
        <p:spPr>
          <a:xfrm flipV="1">
            <a:off x="5937423" y="156782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222726" y="290461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>
            <a:stCxn id="25" idx="0"/>
          </p:cNvCxnSpPr>
          <p:nvPr/>
        </p:nvCxnSpPr>
        <p:spPr>
          <a:xfrm flipV="1">
            <a:off x="6297463" y="264794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508104" y="361366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>
            <a:stCxn id="27" idx="0"/>
          </p:cNvCxnSpPr>
          <p:nvPr/>
        </p:nvCxnSpPr>
        <p:spPr>
          <a:xfrm flipV="1">
            <a:off x="5582841" y="3356992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374854" y="290461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>
            <a:stCxn id="29" idx="0"/>
          </p:cNvCxnSpPr>
          <p:nvPr/>
        </p:nvCxnSpPr>
        <p:spPr>
          <a:xfrm flipV="1">
            <a:off x="7449591" y="264794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65878" y="2282311"/>
            <a:ext cx="13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Mandalgarh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172400" y="1392451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>
            <a:stCxn id="32" idx="0"/>
          </p:cNvCxnSpPr>
          <p:nvPr/>
        </p:nvCxnSpPr>
        <p:spPr>
          <a:xfrm flipV="1">
            <a:off x="8247137" y="877362"/>
            <a:ext cx="0" cy="5150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995936" y="397370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>
            <a:stCxn id="35" idx="0"/>
          </p:cNvCxnSpPr>
          <p:nvPr/>
        </p:nvCxnSpPr>
        <p:spPr>
          <a:xfrm flipV="1">
            <a:off x="4070673" y="3717032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203848" y="3901698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>
            <a:stCxn id="37" idx="0"/>
          </p:cNvCxnSpPr>
          <p:nvPr/>
        </p:nvCxnSpPr>
        <p:spPr>
          <a:xfrm flipV="1">
            <a:off x="3278585" y="3645024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3779912" y="3192651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>
            <a:stCxn id="39" idx="0"/>
          </p:cNvCxnSpPr>
          <p:nvPr/>
        </p:nvCxnSpPr>
        <p:spPr>
          <a:xfrm flipV="1">
            <a:off x="3854649" y="2935977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2051720" y="2245514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>
            <a:stCxn id="41" idx="0"/>
          </p:cNvCxnSpPr>
          <p:nvPr/>
        </p:nvCxnSpPr>
        <p:spPr>
          <a:xfrm flipV="1">
            <a:off x="2126457" y="1988840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35915" y="4171146"/>
            <a:ext cx="133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Water Table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3367" y="1999873"/>
            <a:ext cx="4203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518</a:t>
            </a:r>
            <a:endParaRPr lang="en-IN" sz="12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2146113"/>
            <a:ext cx="20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Elevation wireframe</a:t>
            </a:r>
            <a:endParaRPr lang="en-I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5" grpId="0" animBg="1"/>
      <p:bldP spid="20" grpId="0" animBg="1"/>
      <p:bldP spid="23" grpId="0" animBg="1"/>
      <p:bldP spid="25" grpId="0" animBg="1"/>
      <p:bldP spid="27" grpId="0" animBg="1"/>
      <p:bldP spid="29" grpId="0" animBg="1"/>
      <p:bldP spid="31" grpId="0"/>
      <p:bldP spid="32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S-86\Desktop\surfergrid\wtt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6" y="13855"/>
            <a:ext cx="8402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411760" y="2780928"/>
            <a:ext cx="576064" cy="1440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87824" y="2924944"/>
            <a:ext cx="576064" cy="7200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63888" y="2996952"/>
            <a:ext cx="576064" cy="7200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39952" y="3068960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71718" y="3068960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20072" y="2924944"/>
            <a:ext cx="576064" cy="1440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24128" y="2492896"/>
            <a:ext cx="72008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760132" y="2060848"/>
            <a:ext cx="36004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652120" y="1700808"/>
            <a:ext cx="108012" cy="432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100392" y="1700808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812360" y="1916832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524328" y="2132856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164288" y="2348880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876256" y="2564904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732240" y="2780928"/>
            <a:ext cx="144016" cy="36004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732240" y="3140968"/>
            <a:ext cx="288032" cy="2880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020272" y="2240868"/>
            <a:ext cx="504056" cy="10801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588224" y="2312876"/>
            <a:ext cx="504056" cy="10801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228184" y="2384884"/>
            <a:ext cx="504056" cy="3600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5868144" y="2204864"/>
            <a:ext cx="360040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724128" y="1988840"/>
            <a:ext cx="216024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964723" y="2596761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540787" y="2524753"/>
            <a:ext cx="576064" cy="737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116851" y="2488749"/>
            <a:ext cx="576064" cy="3772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648617" y="2488749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173196" y="2380737"/>
            <a:ext cx="576064" cy="5400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574800" y="2276872"/>
            <a:ext cx="576064" cy="13986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076056" y="1988840"/>
            <a:ext cx="432048" cy="2880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5436096" y="1700808"/>
            <a:ext cx="144016" cy="36004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4572000" y="3645024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4283968" y="3861048"/>
            <a:ext cx="288032" cy="216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4139952" y="4077072"/>
            <a:ext cx="144016" cy="36004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167662" y="4437112"/>
            <a:ext cx="0" cy="36004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5131476" y="3586871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663242" y="3586871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211596" y="3442855"/>
            <a:ext cx="576064" cy="1440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0" name="Oval 2069"/>
          <p:cNvSpPr/>
          <p:nvPr/>
        </p:nvSpPr>
        <p:spPr>
          <a:xfrm>
            <a:off x="1259632" y="2348880"/>
            <a:ext cx="2160240" cy="1093975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32744" y="3164574"/>
            <a:ext cx="2160240" cy="1093975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 rot="20551182">
            <a:off x="6566940" y="1716654"/>
            <a:ext cx="2160240" cy="1093975"/>
          </a:xfrm>
          <a:prstGeom prst="ellipse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427984" y="1542937"/>
            <a:ext cx="2160240" cy="1093975"/>
          </a:xfrm>
          <a:prstGeom prst="ellipse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505052" y="3282976"/>
            <a:ext cx="1706908" cy="974116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6020544" y="2933328"/>
            <a:ext cx="1706908" cy="857170"/>
          </a:xfrm>
          <a:prstGeom prst="ellipse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 rot="15700984">
            <a:off x="3477184" y="2360783"/>
            <a:ext cx="1448312" cy="974116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693159" y="4180163"/>
            <a:ext cx="991344" cy="513898"/>
          </a:xfrm>
          <a:prstGeom prst="ellipse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 rot="20400841">
            <a:off x="4990810" y="2611982"/>
            <a:ext cx="1803776" cy="697931"/>
          </a:xfrm>
          <a:prstGeom prst="ellipse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2542" y="1310322"/>
            <a:ext cx="719461" cy="3046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67847" y="839235"/>
            <a:ext cx="724156" cy="33794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97850" y="404664"/>
            <a:ext cx="719461" cy="30462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2071" name="TextBox 2070"/>
          <p:cNvSpPr txBox="1"/>
          <p:nvPr/>
        </p:nvSpPr>
        <p:spPr>
          <a:xfrm>
            <a:off x="761726" y="425877"/>
            <a:ext cx="1504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Good Recharge Zone</a:t>
            </a:r>
            <a:endParaRPr lang="en-IN" sz="1200" b="1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55576" y="878277"/>
            <a:ext cx="1787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Moderate Recharge Zone</a:t>
            </a:r>
            <a:endParaRPr lang="en-IN" sz="1200" b="1" dirty="0">
              <a:solidFill>
                <a:prstClr val="black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63421" y="1351801"/>
            <a:ext cx="1157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Discharge Zone</a:t>
            </a:r>
            <a:endParaRPr lang="en-IN" sz="1200" b="1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36096" y="1196752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Jahazpur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44408" y="2348880"/>
            <a:ext cx="63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Kotri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139952" y="1549658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Shahpura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52002" y="2380737"/>
            <a:ext cx="84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Banera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880564" y="3131676"/>
            <a:ext cx="99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Bhilwara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312355" y="262762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Mandal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843808" y="335699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Raipur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79912" y="3491716"/>
            <a:ext cx="81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Sahara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779729" y="192786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Asind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890294" y="1734324"/>
            <a:ext cx="76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Hurda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342406" y="249289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05" name="Straight Connector 104"/>
          <p:cNvCxnSpPr>
            <a:stCxn id="104" idx="0"/>
          </p:cNvCxnSpPr>
          <p:nvPr/>
        </p:nvCxnSpPr>
        <p:spPr>
          <a:xfrm flipV="1">
            <a:off x="3417143" y="1979548"/>
            <a:ext cx="0" cy="513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/>
        </p:nvSpPr>
        <p:spPr>
          <a:xfrm>
            <a:off x="4854574" y="2101498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>
            <a:stCxn id="106" idx="0"/>
          </p:cNvCxnSpPr>
          <p:nvPr/>
        </p:nvCxnSpPr>
        <p:spPr>
          <a:xfrm flipV="1">
            <a:off x="4929311" y="1844824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5862686" y="182449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09" name="Straight Connector 108"/>
          <p:cNvCxnSpPr>
            <a:stCxn id="108" idx="0"/>
          </p:cNvCxnSpPr>
          <p:nvPr/>
        </p:nvCxnSpPr>
        <p:spPr>
          <a:xfrm flipV="1">
            <a:off x="5937423" y="156782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6222726" y="290461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>
            <a:stCxn id="110" idx="0"/>
          </p:cNvCxnSpPr>
          <p:nvPr/>
        </p:nvCxnSpPr>
        <p:spPr>
          <a:xfrm flipV="1">
            <a:off x="6297463" y="264794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5508104" y="361366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13" name="Straight Connector 112"/>
          <p:cNvCxnSpPr>
            <a:stCxn id="112" idx="0"/>
          </p:cNvCxnSpPr>
          <p:nvPr/>
        </p:nvCxnSpPr>
        <p:spPr>
          <a:xfrm flipV="1">
            <a:off x="5582841" y="3356992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7374854" y="290461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15" name="Straight Connector 114"/>
          <p:cNvCxnSpPr>
            <a:stCxn id="114" idx="0"/>
          </p:cNvCxnSpPr>
          <p:nvPr/>
        </p:nvCxnSpPr>
        <p:spPr>
          <a:xfrm flipV="1">
            <a:off x="7449591" y="264794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865878" y="2282311"/>
            <a:ext cx="13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Mandalgarh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8172400" y="1608475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18" name="Straight Connector 117"/>
          <p:cNvCxnSpPr>
            <a:stCxn id="117" idx="0"/>
          </p:cNvCxnSpPr>
          <p:nvPr/>
        </p:nvCxnSpPr>
        <p:spPr>
          <a:xfrm flipV="1">
            <a:off x="8247137" y="1093386"/>
            <a:ext cx="0" cy="5150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3995936" y="397370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20" name="Straight Connector 119"/>
          <p:cNvCxnSpPr>
            <a:stCxn id="119" idx="0"/>
          </p:cNvCxnSpPr>
          <p:nvPr/>
        </p:nvCxnSpPr>
        <p:spPr>
          <a:xfrm flipV="1">
            <a:off x="4070673" y="3717032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3203848" y="3901698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22" name="Straight Connector 121"/>
          <p:cNvCxnSpPr>
            <a:stCxn id="121" idx="0"/>
          </p:cNvCxnSpPr>
          <p:nvPr/>
        </p:nvCxnSpPr>
        <p:spPr>
          <a:xfrm flipV="1">
            <a:off x="3278585" y="3645024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3779912" y="3192651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24" name="Straight Connector 123"/>
          <p:cNvCxnSpPr>
            <a:stCxn id="123" idx="0"/>
          </p:cNvCxnSpPr>
          <p:nvPr/>
        </p:nvCxnSpPr>
        <p:spPr>
          <a:xfrm flipV="1">
            <a:off x="3854649" y="2935977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2051720" y="2472571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26" name="Straight Connector 125"/>
          <p:cNvCxnSpPr>
            <a:stCxn id="125" idx="0"/>
          </p:cNvCxnSpPr>
          <p:nvPr/>
        </p:nvCxnSpPr>
        <p:spPr>
          <a:xfrm flipV="1">
            <a:off x="2126457" y="2215897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535915" y="4171146"/>
            <a:ext cx="133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Water Table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699500" y="755412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Bijoliya</a:t>
            </a:r>
            <a:endParaRPr lang="en-IN" dirty="0">
              <a:solidFill>
                <a:prstClr val="black"/>
              </a:solidFill>
            </a:endParaRPr>
          </a:p>
        </p:txBody>
      </p:sp>
      <p:pic>
        <p:nvPicPr>
          <p:cNvPr id="129" name="Picture 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30" y="4941167"/>
            <a:ext cx="3310253" cy="188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2" name="TextBox 2071"/>
          <p:cNvSpPr txBox="1"/>
          <p:nvPr/>
        </p:nvSpPr>
        <p:spPr>
          <a:xfrm>
            <a:off x="6534008" y="4797152"/>
            <a:ext cx="1998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Drainage System in </a:t>
            </a:r>
            <a:r>
              <a:rPr lang="en-US" sz="1200" b="1" dirty="0" err="1" smtClean="0">
                <a:solidFill>
                  <a:prstClr val="black"/>
                </a:solidFill>
              </a:rPr>
              <a:t>Bhilwara</a:t>
            </a:r>
            <a:endParaRPr lang="en-IN" sz="1200" b="1" dirty="0">
              <a:solidFill>
                <a:prstClr val="black"/>
              </a:solidFill>
            </a:endParaRPr>
          </a:p>
        </p:txBody>
      </p:sp>
      <p:cxnSp>
        <p:nvCxnSpPr>
          <p:cNvPr id="2074" name="Straight Arrow Connector 2073"/>
          <p:cNvCxnSpPr/>
          <p:nvPr/>
        </p:nvCxnSpPr>
        <p:spPr>
          <a:xfrm flipH="1" flipV="1">
            <a:off x="8388424" y="6165304"/>
            <a:ext cx="38775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5" name="TextBox 2074"/>
          <p:cNvSpPr txBox="1"/>
          <p:nvPr/>
        </p:nvSpPr>
        <p:spPr>
          <a:xfrm>
            <a:off x="8158545" y="590498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</a:t>
            </a:r>
            <a:endParaRPr lang="en-IN" dirty="0">
              <a:solidFill>
                <a:prstClr val="black"/>
              </a:solidFill>
            </a:endParaRPr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107504" y="6669360"/>
            <a:ext cx="576064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TextBox 2075"/>
          <p:cNvSpPr txBox="1"/>
          <p:nvPr/>
        </p:nvSpPr>
        <p:spPr>
          <a:xfrm>
            <a:off x="644736" y="6536377"/>
            <a:ext cx="1743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Ground Water flow path</a:t>
            </a:r>
            <a:endParaRPr lang="en-IN" sz="1200" b="1" dirty="0">
              <a:solidFill>
                <a:prstClr val="black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782566" y="286396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31" name="Straight Connector 130"/>
          <p:cNvCxnSpPr>
            <a:stCxn id="130" idx="0"/>
          </p:cNvCxnSpPr>
          <p:nvPr/>
        </p:nvCxnSpPr>
        <p:spPr>
          <a:xfrm flipV="1">
            <a:off x="4857303" y="2636912"/>
            <a:ext cx="5529" cy="227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81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207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 animBg="1"/>
      <p:bldP spid="106" grpId="0" animBg="1"/>
      <p:bldP spid="108" grpId="0" animBg="1"/>
      <p:bldP spid="110" grpId="0" animBg="1"/>
      <p:bldP spid="112" grpId="0" animBg="1"/>
      <p:bldP spid="114" grpId="0" animBg="1"/>
      <p:bldP spid="116" grpId="0"/>
      <p:bldP spid="117" grpId="0" animBg="1"/>
      <p:bldP spid="119" grpId="0" animBg="1"/>
      <p:bldP spid="121" grpId="0" animBg="1"/>
      <p:bldP spid="123" grpId="0" animBg="1"/>
      <p:bldP spid="125" grpId="0" animBg="1"/>
      <p:bldP spid="128" grpId="0"/>
      <p:bldP spid="2072" grpId="0"/>
      <p:bldP spid="2075" grpId="0"/>
      <p:bldP spid="2076" grpId="0"/>
      <p:bldP spid="2076" grpId="1"/>
      <p:bldP spid="1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548204"/>
            <a:ext cx="9144000" cy="56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0" y="485856"/>
            <a:ext cx="9144000" cy="566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18779" y="1006500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Jahazpur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7091" y="2158628"/>
            <a:ext cx="63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Kotri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2635" y="1359406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Shahpura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4685" y="2190485"/>
            <a:ext cx="84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Banera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3247" y="2941424"/>
            <a:ext cx="99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Bhilwara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5038" y="243736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Mandal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6491" y="316674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Raipur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2595" y="3301464"/>
            <a:ext cx="81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Sahara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2412" y="173761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Asind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2977" y="1544072"/>
            <a:ext cx="76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Hurda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125089" y="2302644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flipV="1">
            <a:off x="3199826" y="1789296"/>
            <a:ext cx="0" cy="513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637257" y="191124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>
            <a:stCxn id="21" idx="0"/>
          </p:cNvCxnSpPr>
          <p:nvPr/>
        </p:nvCxnSpPr>
        <p:spPr>
          <a:xfrm flipV="1">
            <a:off x="4711994" y="1654572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645369" y="1634247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>
            <a:stCxn id="23" idx="0"/>
          </p:cNvCxnSpPr>
          <p:nvPr/>
        </p:nvCxnSpPr>
        <p:spPr>
          <a:xfrm flipV="1">
            <a:off x="5720106" y="1377573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005409" y="2714367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>
            <a:stCxn id="25" idx="0"/>
          </p:cNvCxnSpPr>
          <p:nvPr/>
        </p:nvCxnSpPr>
        <p:spPr>
          <a:xfrm flipV="1">
            <a:off x="6080146" y="2457693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290787" y="3423414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57537" y="2714367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>
            <a:stCxn id="28" idx="0"/>
          </p:cNvCxnSpPr>
          <p:nvPr/>
        </p:nvCxnSpPr>
        <p:spPr>
          <a:xfrm flipV="1">
            <a:off x="7232274" y="2457693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48561" y="2092059"/>
            <a:ext cx="13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Mandalgarh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196469" y="1818913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2" name="Straight Connector 31"/>
          <p:cNvCxnSpPr>
            <a:stCxn id="31" idx="0"/>
          </p:cNvCxnSpPr>
          <p:nvPr/>
        </p:nvCxnSpPr>
        <p:spPr>
          <a:xfrm flipV="1">
            <a:off x="8271206" y="1303824"/>
            <a:ext cx="0" cy="5150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3778619" y="3783454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86531" y="3711446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562595" y="300239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834403" y="2282319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stCxn id="36" idx="0"/>
          </p:cNvCxnSpPr>
          <p:nvPr/>
        </p:nvCxnSpPr>
        <p:spPr>
          <a:xfrm flipV="1">
            <a:off x="1909140" y="2025645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43172" y="934492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Bijoliya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565249" y="2673717"/>
            <a:ext cx="149474" cy="923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>
            <a:stCxn id="39" idx="0"/>
          </p:cNvCxnSpPr>
          <p:nvPr/>
        </p:nvCxnSpPr>
        <p:spPr>
          <a:xfrm flipV="1">
            <a:off x="4639986" y="2446660"/>
            <a:ext cx="5529" cy="227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37332" y="2581384"/>
            <a:ext cx="0" cy="513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364088" y="3212976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851920" y="3534098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059832" y="3429000"/>
            <a:ext cx="0" cy="2566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33390" y="301190"/>
            <a:ext cx="451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Recharge potential map based on CGWB data</a:t>
            </a:r>
            <a:endParaRPr lang="en-IN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7952" y="5726382"/>
            <a:ext cx="366357" cy="189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373897" y="260648"/>
            <a:ext cx="623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Ground water flow and Recharge potential based on WMT data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8696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1" grpId="0" animBg="1"/>
      <p:bldP spid="23" grpId="0" animBg="1"/>
      <p:bldP spid="25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 animBg="1"/>
      <p:bldP spid="4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0" y="169148"/>
            <a:ext cx="4694194" cy="28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0" y="3293367"/>
            <a:ext cx="4682834" cy="290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GIS-86\Desktop\cgwb_bhil_premon_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06" y="61946"/>
            <a:ext cx="4309894" cy="304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53" y="3175909"/>
            <a:ext cx="4297791" cy="301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48" y="159376"/>
            <a:ext cx="37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CGWB data wise water table of </a:t>
            </a:r>
            <a:r>
              <a:rPr lang="en-US" sz="1400" b="1" dirty="0" err="1" smtClean="0"/>
              <a:t>Bhilwara</a:t>
            </a:r>
            <a:r>
              <a:rPr lang="en-US" sz="1400" b="1" dirty="0" smtClean="0"/>
              <a:t> district</a:t>
            </a:r>
            <a:endParaRPr lang="en-IN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380" y="3139479"/>
            <a:ext cx="368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WMT data wise water table of </a:t>
            </a:r>
            <a:r>
              <a:rPr lang="en-US" sz="1400" b="1" dirty="0" err="1" smtClean="0"/>
              <a:t>Bhilwara</a:t>
            </a:r>
            <a:r>
              <a:rPr lang="en-US" sz="1400" b="1" dirty="0" smtClean="0"/>
              <a:t> district</a:t>
            </a:r>
            <a:endParaRPr lang="en-IN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47768" y="6478743"/>
            <a:ext cx="770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WMT data at a higher resolution showing local variation of ground water regime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062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1168</Words>
  <Application>Microsoft Office PowerPoint</Application>
  <PresentationFormat>On-screen Show (4:3)</PresentationFormat>
  <Paragraphs>268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We 40 organizations together collected pre monsoon 2020 water level (12 states, 330 blocks and 17200+ wells)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Post monsoon</vt:lpstr>
      <vt:lpstr>Protocols</vt:lpstr>
      <vt:lpstr>PROCEDURE OF WELL MEASUREMENT</vt:lpstr>
      <vt:lpstr>PROCEDURE OF WELL MEASUREMENT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FES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CHG</dc:creator>
  <cp:lastModifiedBy>fes</cp:lastModifiedBy>
  <cp:revision>114</cp:revision>
  <dcterms:created xsi:type="dcterms:W3CDTF">2014-05-29T06:31:17Z</dcterms:created>
  <dcterms:modified xsi:type="dcterms:W3CDTF">2020-10-07T05:47:16Z</dcterms:modified>
</cp:coreProperties>
</file>